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560" r:id="rId3"/>
    <p:sldId id="264" r:id="rId4"/>
    <p:sldId id="280" r:id="rId5"/>
    <p:sldId id="282" r:id="rId6"/>
    <p:sldId id="272" r:id="rId7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29FD6D-EF5F-4AFF-8457-6E196686D095}" type="doc">
      <dgm:prSet loTypeId="urn:microsoft.com/office/officeart/2009/3/layout/DescendingProcess" loCatId="process" qsTypeId="urn:microsoft.com/office/officeart/2005/8/quickstyle/3d5" qsCatId="3D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5D7A9AEA-AAC9-4874-B2DA-8D28528406AE}" type="pres">
      <dgm:prSet presAssocID="{5829FD6D-EF5F-4AFF-8457-6E196686D095}" presName="Name0" presStyleCnt="0">
        <dgm:presLayoutVars>
          <dgm:chMax val="7"/>
          <dgm:chPref val="5"/>
        </dgm:presLayoutVars>
      </dgm:prSet>
      <dgm:spPr/>
    </dgm:pt>
  </dgm:ptLst>
  <dgm:cxnLst>
    <dgm:cxn modelId="{40C2AD9C-F7B2-46C7-82C0-756F93BA67FE}" type="presOf" srcId="{5829FD6D-EF5F-4AFF-8457-6E196686D095}" destId="{5D7A9AEA-AAC9-4874-B2DA-8D28528406AE}" srcOrd="0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C49E98-BF8A-448D-9563-276289BE26C0}" type="doc">
      <dgm:prSet loTypeId="urn:microsoft.com/office/officeart/2005/8/layout/arrow2" loCatId="process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F9F7AC-4739-4769-A2F2-920E591F0292}" type="pres">
      <dgm:prSet presAssocID="{C2C49E98-BF8A-448D-9563-276289BE26C0}" presName="arrowDiagram" presStyleCnt="0">
        <dgm:presLayoutVars>
          <dgm:chMax val="5"/>
          <dgm:dir/>
          <dgm:resizeHandles val="exact"/>
        </dgm:presLayoutVars>
      </dgm:prSet>
      <dgm:spPr/>
    </dgm:pt>
  </dgm:ptLst>
  <dgm:cxnLst>
    <dgm:cxn modelId="{77BBD15A-706A-42F7-8F94-2A5C971E331C}" type="presOf" srcId="{C2C49E98-BF8A-448D-9563-276289BE26C0}" destId="{8DF9F7AC-4739-4769-A2F2-920E591F0292}" srcOrd="0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FFB098-F955-4E8B-8FCF-3B1A425EC0D8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5E2B2B-8428-4EAF-AE7C-1EAE2CF07540}" type="pres">
      <dgm:prSet presAssocID="{C1FFB098-F955-4E8B-8FCF-3B1A425EC0D8}" presName="Name0" presStyleCnt="0">
        <dgm:presLayoutVars>
          <dgm:chMax val="7"/>
          <dgm:chPref val="5"/>
        </dgm:presLayoutVars>
      </dgm:prSet>
      <dgm:spPr/>
    </dgm:pt>
  </dgm:ptLst>
  <dgm:cxnLst>
    <dgm:cxn modelId="{40866BB6-46CF-4AE3-8A30-F33F568C1FCD}" type="presOf" srcId="{C1FFB098-F955-4E8B-8FCF-3B1A425EC0D8}" destId="{CF5E2B2B-8428-4EAF-AE7C-1EAE2CF07540}" srcOrd="0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83C1B-D94D-496F-959E-26404D1FE4D0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7611"/>
            <a:ext cx="5438775" cy="39093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830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830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33F47-913E-421D-8F0C-476D4C9918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915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33F47-913E-421D-8F0C-476D4C99186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688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CFBF2F-C839-412C-9371-DD3C274A32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A63DF71-203A-4417-99AE-C3BD87F1BB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62AE19-D02A-4B44-B0C1-54BB44CCC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B9E32-9FE9-4E29-8E43-A43BB070D0B8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AA08BD-BB6C-46AC-B67C-C05701555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0905A9-AFE2-446E-9FFB-641A6EEC4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DC8ED-E365-4987-800A-98D886713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691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439CA-663C-4ECD-87EE-101C38947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A43F96D-9888-485A-A882-AE966C6162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6D0760-1484-4B14-B7F8-3A448FD35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B9E32-9FE9-4E29-8E43-A43BB070D0B8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71024D-C9D6-4CA0-B612-CDA3F9EBA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9316A9-E6DD-47A6-BC63-ED395FF0C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DC8ED-E365-4987-800A-98D886713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579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4E9E79C-730E-4DC2-BEB6-227D753A38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ABDE758-DC54-4198-A9A5-6EFF114456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06ABBC-EDCF-4277-BA6C-D741144B1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B9E32-9FE9-4E29-8E43-A43BB070D0B8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D9D9CA-9820-4152-8E62-47C1AF71A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92B1BB-BB00-4F02-B40E-85DF4334D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DC8ED-E365-4987-800A-98D886713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893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DA4F6F-33D2-4D5B-AF05-DFF48A059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EDF1B6-C6A7-49DC-9CFE-FD5DF4F2B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CBB28F-F4FC-416B-B4EA-789E60D02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B9E32-9FE9-4E29-8E43-A43BB070D0B8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0CFBB4-DDB4-4141-BD83-61B4539DD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BE0B69-F1C4-4E8A-A1DB-38749B791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DC8ED-E365-4987-800A-98D886713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14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74ADFA-5858-4EBB-97C5-98DEA75E2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E11905-E757-49B4-8891-DEABCF893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767235-1D29-458B-B255-4AEA3003E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B9E32-9FE9-4E29-8E43-A43BB070D0B8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9FDB82-502C-4953-B8EB-2C7CDA02E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0E5EF2-1C22-4354-95E0-88E01EBFF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DC8ED-E365-4987-800A-98D886713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667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E63E22-AE2D-45AD-8E02-F5F5DEF7B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7CF119-716B-4E93-B43C-FE7BF6E962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8BC3721-8A07-4680-97BF-2BF3A2765C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B97EC2-1FD9-47C4-8A58-3182562C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B9E32-9FE9-4E29-8E43-A43BB070D0B8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63AC152-D9A4-45BC-ADAF-147E6E9CC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7551C5-869F-471B-98DC-6F2F8D290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DC8ED-E365-4987-800A-98D886713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978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AE19E7-85A6-49AA-BDB1-11BA90D12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2C0C9A-33B0-48F2-B049-3ECC5FBEF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CB4AE10-D9CC-42E3-8F27-4D562BF96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40D38F6-4DAC-493C-9B55-F9966EB33E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6F494CC-C582-48C1-929E-5E87E55372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565E902-2CFA-4F8A-AD5A-711AFEA2A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B9E32-9FE9-4E29-8E43-A43BB070D0B8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264E6D8-C6B2-46A4-862D-481108DE5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BCBBDA3-C1A4-4893-A1DF-F34A4B4F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DC8ED-E365-4987-800A-98D886713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03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BDCF00-40C5-446E-A601-B4015B8A4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B206EAF-BCEA-431A-80A3-0A16C5290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B9E32-9FE9-4E29-8E43-A43BB070D0B8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468DC4C-99B9-42CE-B4BA-A6557A413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6D7A9C2-7874-4C27-8157-3AF616378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DC8ED-E365-4987-800A-98D886713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846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6C1392F-6231-49D9-9F88-FAAB8FC8C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B9E32-9FE9-4E29-8E43-A43BB070D0B8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C521557-FF12-473C-8868-7021FC19A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761DF0B-6364-43F1-A80C-41C2E3906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DC8ED-E365-4987-800A-98D886713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306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791617-F5B5-4725-A570-D41C4B3F9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73138E-9B2D-4777-A503-9BE1F2A3F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C73ABA2-7C66-41F1-9275-43DCBB8C40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849EFE-ABE6-48EA-90A6-A2275359F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B9E32-9FE9-4E29-8E43-A43BB070D0B8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7BE6C9A-8606-48D7-9B32-90834D984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191245D-B0E7-43F8-86BA-A2D014F75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DC8ED-E365-4987-800A-98D886713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430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045143-2471-4C2D-93FC-F886D967D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2FBB787-7B2A-40BC-A6CC-64B6366076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0CF848-B036-473B-904E-70AD9BA169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75713C-0608-4887-8A3F-0DAB665C1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B9E32-9FE9-4E29-8E43-A43BB070D0B8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4E8AB7-E5D7-48F3-AB47-B2E2AF748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75B3706-4EF1-41F5-80C9-7E157397B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DC8ED-E365-4987-800A-98D886713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739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D9B0FB-65B6-45C3-A4F5-171D24A59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3AE464-F82F-408E-BC32-881EBE71D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373651-DFF2-482A-9802-1414740E89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B9E32-9FE9-4E29-8E43-A43BB070D0B8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E4CE2B-E557-422C-BD64-D9188223E0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962397-F668-48EB-BF16-B1B859F63B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DC8ED-E365-4987-800A-98D886713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358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diagramLayout" Target="../diagrams/layout2.xml"/><Relationship Id="rId18" Type="http://schemas.openxmlformats.org/officeDocument/2006/relationships/diagramLayout" Target="../diagrams/layout3.xml"/><Relationship Id="rId3" Type="http://schemas.openxmlformats.org/officeDocument/2006/relationships/image" Target="../media/image2.png"/><Relationship Id="rId21" Type="http://schemas.microsoft.com/office/2007/relationships/diagramDrawing" Target="../diagrams/drawing3.xml"/><Relationship Id="rId7" Type="http://schemas.openxmlformats.org/officeDocument/2006/relationships/diagramData" Target="../diagrams/data1.xml"/><Relationship Id="rId12" Type="http://schemas.openxmlformats.org/officeDocument/2006/relationships/diagramData" Target="../diagrams/data2.xml"/><Relationship Id="rId17" Type="http://schemas.openxmlformats.org/officeDocument/2006/relationships/diagramData" Target="../diagrams/data3.xml"/><Relationship Id="rId2" Type="http://schemas.openxmlformats.org/officeDocument/2006/relationships/image" Target="../media/image1.png"/><Relationship Id="rId16" Type="http://schemas.microsoft.com/office/2007/relationships/diagramDrawing" Target="../diagrams/drawing2.xml"/><Relationship Id="rId20" Type="http://schemas.openxmlformats.org/officeDocument/2006/relationships/diagramColors" Target="../diagrams/colors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microsoft.com/office/2007/relationships/diagramDrawing" Target="../diagrams/drawing1.xml"/><Relationship Id="rId5" Type="http://schemas.openxmlformats.org/officeDocument/2006/relationships/image" Target="../media/image5.png"/><Relationship Id="rId15" Type="http://schemas.openxmlformats.org/officeDocument/2006/relationships/diagramColors" Target="../diagrams/colors2.xml"/><Relationship Id="rId23" Type="http://schemas.openxmlformats.org/officeDocument/2006/relationships/image" Target="../media/image8.png"/><Relationship Id="rId10" Type="http://schemas.openxmlformats.org/officeDocument/2006/relationships/diagramColors" Target="../diagrams/colors1.xml"/><Relationship Id="rId19" Type="http://schemas.openxmlformats.org/officeDocument/2006/relationships/diagramQuickStyle" Target="../diagrams/quickStyle3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1.xml"/><Relationship Id="rId14" Type="http://schemas.openxmlformats.org/officeDocument/2006/relationships/diagramQuickStyle" Target="../diagrams/quickStyle2.xml"/><Relationship Id="rId2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5121EB0-AFA2-4C28-86B5-FDF8A44E70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5832" y="2183568"/>
            <a:ext cx="9144000" cy="1521733"/>
          </a:xfrm>
        </p:spPr>
        <p:txBody>
          <a:bodyPr>
            <a:noAutofit/>
          </a:bodyPr>
          <a:lstStyle/>
          <a:p>
            <a:b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 подготовке к новому </a:t>
            </a:r>
            <a:b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2022/2023 учебному году</a:t>
            </a:r>
          </a:p>
        </p:txBody>
      </p:sp>
      <p:pic>
        <p:nvPicPr>
          <p:cNvPr id="1026" name="Picture 2" descr="http://iro23.ru/sites/all/themes/Plasma/images/logo.png">
            <a:extLst>
              <a:ext uri="{FF2B5EF4-FFF2-40B4-BE49-F238E27FC236}">
                <a16:creationId xmlns:a16="http://schemas.microsoft.com/office/drawing/2014/main" id="{88F881B0-9E15-4D4C-BD68-A66FD0007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91" y="113886"/>
            <a:ext cx="12763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shcherbakova_s_b\Pictures\250px-Flag_of_Kuban_People's_Republic.svg.png">
            <a:extLst>
              <a:ext uri="{FF2B5EF4-FFF2-40B4-BE49-F238E27FC236}">
                <a16:creationId xmlns:a16="http://schemas.microsoft.com/office/drawing/2014/main" id="{02D7FF58-7D5C-4980-B6AD-B0EDD3A6EE6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3" y="0"/>
            <a:ext cx="63783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EC887B8-19EA-4DC5-9470-118D966F72F9}"/>
              </a:ext>
            </a:extLst>
          </p:cNvPr>
          <p:cNvSpPr/>
          <p:nvPr/>
        </p:nvSpPr>
        <p:spPr>
          <a:xfrm>
            <a:off x="1710309" y="6020368"/>
            <a:ext cx="95150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г. Краснодар</a:t>
            </a:r>
          </a:p>
          <a:p>
            <a:pPr algn="ctr"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05.08.2022</a:t>
            </a:r>
          </a:p>
        </p:txBody>
      </p:sp>
      <p:pic>
        <p:nvPicPr>
          <p:cNvPr id="8" name="Объект 12">
            <a:extLst>
              <a:ext uri="{FF2B5EF4-FFF2-40B4-BE49-F238E27FC236}">
                <a16:creationId xmlns:a16="http://schemas.microsoft.com/office/drawing/2014/main" id="{6509A871-1004-4C25-AAEB-8C382D11DD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2" t="2570" r="2390" b="5783"/>
          <a:stretch/>
        </p:blipFill>
        <p:spPr>
          <a:xfrm>
            <a:off x="10440146" y="113883"/>
            <a:ext cx="1570421" cy="128762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110048" y="295731"/>
            <a:ext cx="6474991" cy="9126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Министерство образования, науки и молодежной политики Краснодарского края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ГБОУ  «Институт развития образования» Краснодарского края</a:t>
            </a:r>
            <a:r>
              <a:rPr lang="ru-RU" sz="1400" dirty="0">
                <a:solidFill>
                  <a:srgbClr val="002060"/>
                </a:solidFill>
                <a:latin typeface="+mj-lt"/>
              </a:rPr>
              <a:t> 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Центр дистанционного образования</a:t>
            </a:r>
            <a:endParaRPr lang="ru-RU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90575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5121EB0-AFA2-4C28-86B5-FDF8A44E70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5833" y="2139406"/>
            <a:ext cx="9767080" cy="2194128"/>
          </a:xfrm>
        </p:spPr>
        <p:txBody>
          <a:bodyPr>
            <a:noAutofit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Нормативно-правовое обеспечение дистанционного образования детей-инвалидов, обучающихся на дому с использованием дистанционных образовательных технологий</a:t>
            </a:r>
          </a:p>
        </p:txBody>
      </p:sp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8AD34A53-D716-496E-9EE0-F55AADBCE0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5280" y="5053602"/>
            <a:ext cx="6345287" cy="978474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r>
              <a:rPr lang="ru-RU" sz="1600" b="1" dirty="0">
                <a:latin typeface="+mj-lt"/>
                <a:cs typeface="Times New Roman" panose="02020603050405020304" pitchFamily="18" charset="0"/>
              </a:rPr>
              <a:t>Приходько Марина Николаевна</a:t>
            </a:r>
            <a:r>
              <a:rPr lang="ru-RU" sz="1600" dirty="0">
                <a:latin typeface="+mj-lt"/>
                <a:cs typeface="Times New Roman" panose="02020603050405020304" pitchFamily="18" charset="0"/>
              </a:rPr>
              <a:t>, </a:t>
            </a:r>
          </a:p>
          <a:p>
            <a:pPr algn="r">
              <a:spcBef>
                <a:spcPts val="0"/>
              </a:spcBef>
            </a:pPr>
            <a:r>
              <a:rPr lang="ru-RU" sz="1600" dirty="0">
                <a:latin typeface="+mj-lt"/>
                <a:cs typeface="Times New Roman" panose="02020603050405020304" pitchFamily="18" charset="0"/>
              </a:rPr>
              <a:t>заместитель руководителя по учебной работе </a:t>
            </a:r>
          </a:p>
          <a:p>
            <a:pPr algn="r">
              <a:spcBef>
                <a:spcPts val="0"/>
              </a:spcBef>
            </a:pPr>
            <a:r>
              <a:rPr lang="ru-RU" sz="1600" dirty="0">
                <a:latin typeface="+mj-lt"/>
                <a:cs typeface="Times New Roman" panose="02020603050405020304" pitchFamily="18" charset="0"/>
              </a:rPr>
              <a:t>Центра дистанционного образования</a:t>
            </a:r>
          </a:p>
        </p:txBody>
      </p:sp>
      <p:pic>
        <p:nvPicPr>
          <p:cNvPr id="1026" name="Picture 2" descr="http://iro23.ru/sites/all/themes/Plasma/images/logo.png">
            <a:extLst>
              <a:ext uri="{FF2B5EF4-FFF2-40B4-BE49-F238E27FC236}">
                <a16:creationId xmlns:a16="http://schemas.microsoft.com/office/drawing/2014/main" id="{88F881B0-9E15-4D4C-BD68-A66FD0007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91" y="113886"/>
            <a:ext cx="12763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shcherbakova_s_b\Pictures\250px-Flag_of_Kuban_People's_Republic.svg.png">
            <a:extLst>
              <a:ext uri="{FF2B5EF4-FFF2-40B4-BE49-F238E27FC236}">
                <a16:creationId xmlns:a16="http://schemas.microsoft.com/office/drawing/2014/main" id="{02D7FF58-7D5C-4980-B6AD-B0EDD3A6EE6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3" y="0"/>
            <a:ext cx="63783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EC887B8-19EA-4DC5-9470-118D966F72F9}"/>
              </a:ext>
            </a:extLst>
          </p:cNvPr>
          <p:cNvSpPr/>
          <p:nvPr/>
        </p:nvSpPr>
        <p:spPr>
          <a:xfrm>
            <a:off x="1710310" y="6032076"/>
            <a:ext cx="95150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г. Краснодар</a:t>
            </a:r>
          </a:p>
          <a:p>
            <a:pPr algn="ctr"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05.08.2022</a:t>
            </a:r>
          </a:p>
        </p:txBody>
      </p:sp>
      <p:pic>
        <p:nvPicPr>
          <p:cNvPr id="8" name="Объект 12">
            <a:extLst>
              <a:ext uri="{FF2B5EF4-FFF2-40B4-BE49-F238E27FC236}">
                <a16:creationId xmlns:a16="http://schemas.microsoft.com/office/drawing/2014/main" id="{6509A871-1004-4C25-AAEB-8C382D11DD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2" t="2570" r="2390" b="5783"/>
          <a:stretch/>
        </p:blipFill>
        <p:spPr>
          <a:xfrm>
            <a:off x="10440146" y="113883"/>
            <a:ext cx="1570421" cy="128762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254941" y="113884"/>
            <a:ext cx="8185206" cy="15217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Министерство образования, науки и молодежной политики </a:t>
            </a: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Краснодарского края</a:t>
            </a: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ГБОУ  «Институт развития образования» Краснодарского края</a:t>
            </a:r>
            <a:r>
              <a:rPr lang="ru-RU" dirty="0">
                <a:solidFill>
                  <a:srgbClr val="002060"/>
                </a:solidFill>
                <a:latin typeface="+mj-lt"/>
              </a:rPr>
              <a:t> </a:t>
            </a: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Центр дистанционного образования</a:t>
            </a:r>
            <a:endParaRPr lang="en-US" b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7666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ro23.ru/sites/all/themes/Plasma/images/logo.png">
            <a:extLst>
              <a:ext uri="{FF2B5EF4-FFF2-40B4-BE49-F238E27FC236}">
                <a16:creationId xmlns:a16="http://schemas.microsoft.com/office/drawing/2014/main" id="{88F881B0-9E15-4D4C-BD68-A66FD0007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91" y="113886"/>
            <a:ext cx="979976" cy="97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shcherbakova_s_b\Pictures\250px-Flag_of_Kuban_People's_Republic.svg.png">
            <a:extLst>
              <a:ext uri="{FF2B5EF4-FFF2-40B4-BE49-F238E27FC236}">
                <a16:creationId xmlns:a16="http://schemas.microsoft.com/office/drawing/2014/main" id="{02D7FF58-7D5C-4980-B6AD-B0EDD3A6EE6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3" y="0"/>
            <a:ext cx="63783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12">
            <a:extLst>
              <a:ext uri="{FF2B5EF4-FFF2-40B4-BE49-F238E27FC236}">
                <a16:creationId xmlns:a16="http://schemas.microsoft.com/office/drawing/2014/main" id="{6509A871-1004-4C25-AAEB-8C382D11DD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2" t="2570" r="2390" b="5783"/>
          <a:stretch/>
        </p:blipFill>
        <p:spPr>
          <a:xfrm>
            <a:off x="10815359" y="113883"/>
            <a:ext cx="1195208" cy="97997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294360" y="113883"/>
            <a:ext cx="8185206" cy="697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ГБОУ  «Институт развития образования» Краснодарского края</a:t>
            </a:r>
            <a:r>
              <a:rPr lang="ru-RU" sz="1600" dirty="0">
                <a:solidFill>
                  <a:srgbClr val="002060"/>
                </a:solidFill>
                <a:latin typeface="+mj-lt"/>
              </a:rPr>
              <a:t> 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Центр дистанционного образования</a:t>
            </a:r>
            <a:endParaRPr lang="en-US" sz="1600" b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2081024" y="636898"/>
            <a:ext cx="8611878" cy="790879"/>
          </a:xfrm>
          <a:prstGeom prst="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Список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документов на зачисления необходимых кандидатов для осуществления дистанционного образования</a:t>
            </a:r>
            <a:endParaRPr kumimoji="1"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 flipH="1">
            <a:off x="3053591" y="1459851"/>
            <a:ext cx="502677" cy="566447"/>
          </a:xfrm>
          <a:prstGeom prst="down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flipH="1">
            <a:off x="8906353" y="1459852"/>
            <a:ext cx="502677" cy="566446"/>
          </a:xfrm>
          <a:prstGeom prst="down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176047" y="2026298"/>
            <a:ext cx="4537469" cy="45797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Оригинал: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Times New Roman"/>
              </a:rPr>
              <a:t>Ходатайство муниципального органа управления образованием или администрации ГБ(К)ОУ;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Times New Roman"/>
              </a:rPr>
              <a:t>Заявление родителей (законных представителей) несовершенно летнего лица о принятии на обучение;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Times New Roman"/>
              </a:rPr>
              <a:t>Акт (копия акта) обследования социально-бытовых условий по месту проживания ребенка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Times New Roman"/>
              </a:rPr>
              <a:t>Характеристика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Times New Roman"/>
              </a:rPr>
              <a:t>Заявление родителей (законных представителей) о согласии на предоставление и обработку персональных данных о ребенке-инвалиде в соответствии с федеральным законом от 27.07.2006г. №152-ФЗ «О персональных данных» в соответствии с образцом, размещенном на официальном сайте ЦДО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595467" y="2026298"/>
            <a:ext cx="5124449" cy="46936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Заверенная копия: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350" dirty="0">
                <a:solidFill>
                  <a:schemeClr val="tx1"/>
                </a:solidFill>
                <a:latin typeface="Times New Roman"/>
                <a:cs typeface="Times New Roman"/>
              </a:rPr>
              <a:t>Копия документа, удостоверяющего личность ребенка (свидетельство о рождении, паспорт);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350" dirty="0">
                <a:solidFill>
                  <a:schemeClr val="tx1"/>
                </a:solidFill>
                <a:latin typeface="Times New Roman"/>
                <a:cs typeface="Times New Roman"/>
              </a:rPr>
              <a:t>Медицинское заключение;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350" dirty="0">
                <a:solidFill>
                  <a:schemeClr val="tx1"/>
                </a:solidFill>
                <a:latin typeface="Times New Roman"/>
                <a:cs typeface="Times New Roman"/>
              </a:rPr>
              <a:t>Копия справки федерального учреждения бюро медико-социальной экспертизы, удостоверяющую инвалидность ребенка (МСЭ);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350" dirty="0">
                <a:solidFill>
                  <a:schemeClr val="tx1"/>
                </a:solidFill>
                <a:latin typeface="Times New Roman"/>
                <a:cs typeface="Times New Roman"/>
              </a:rPr>
              <a:t> Копия справки врачебной комиссии, определяющую форму обучения;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350" dirty="0">
                <a:solidFill>
                  <a:schemeClr val="tx1"/>
                </a:solidFill>
                <a:latin typeface="Times New Roman"/>
                <a:cs typeface="Times New Roman"/>
              </a:rPr>
              <a:t>Копия заключения муниципальной или краевой психолого –медико-педагогической комиссии;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350" dirty="0">
                <a:solidFill>
                  <a:schemeClr val="tx1"/>
                </a:solidFill>
                <a:latin typeface="Times New Roman"/>
                <a:cs typeface="Times New Roman"/>
              </a:rPr>
              <a:t>Справка из муниципальной образовательной организации о классе обучения ребенка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350" dirty="0">
                <a:solidFill>
                  <a:schemeClr val="tx1"/>
                </a:solidFill>
                <a:latin typeface="Times New Roman"/>
                <a:cs typeface="Times New Roman"/>
              </a:rPr>
              <a:t>Копия документа удостоверяющего личность одного родителя (законного представителя) с отметкой о месте регистрации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350" dirty="0">
                <a:solidFill>
                  <a:schemeClr val="tx1"/>
                </a:solidFill>
                <a:latin typeface="Times New Roman"/>
                <a:cs typeface="Times New Roman"/>
              </a:rPr>
              <a:t>Справка с фактического места проживания (в случае если регистрация не совпадает с местом фактического проживания)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350" dirty="0">
                <a:solidFill>
                  <a:schemeClr val="tx1"/>
                </a:solidFill>
                <a:latin typeface="Times New Roman"/>
                <a:cs typeface="Times New Roman"/>
              </a:rPr>
              <a:t>Копия документа, подтверждающего права законного представителя (для законных представителей)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285750" indent="-285750">
              <a:buFontTx/>
              <a:buChar char="-"/>
            </a:pPr>
            <a:endParaRPr lang="ru-RU" sz="16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8248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ro23.ru/sites/all/themes/Plasma/images/logo.png">
            <a:extLst>
              <a:ext uri="{FF2B5EF4-FFF2-40B4-BE49-F238E27FC236}">
                <a16:creationId xmlns:a16="http://schemas.microsoft.com/office/drawing/2014/main" id="{88F881B0-9E15-4D4C-BD68-A66FD0007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91" y="113886"/>
            <a:ext cx="12763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shcherbakova_s_b\Pictures\250px-Flag_of_Kuban_People's_Republic.svg.png">
            <a:extLst>
              <a:ext uri="{FF2B5EF4-FFF2-40B4-BE49-F238E27FC236}">
                <a16:creationId xmlns:a16="http://schemas.microsoft.com/office/drawing/2014/main" id="{02D7FF58-7D5C-4980-B6AD-B0EDD3A6EE6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3" y="0"/>
            <a:ext cx="63783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12">
            <a:extLst>
              <a:ext uri="{FF2B5EF4-FFF2-40B4-BE49-F238E27FC236}">
                <a16:creationId xmlns:a16="http://schemas.microsoft.com/office/drawing/2014/main" id="{6509A871-1004-4C25-AAEB-8C382D11DD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2" t="2570" r="2390" b="5783"/>
          <a:stretch/>
        </p:blipFill>
        <p:spPr>
          <a:xfrm>
            <a:off x="10440146" y="113883"/>
            <a:ext cx="1570421" cy="1287625"/>
          </a:xfrm>
          <a:prstGeom prst="rect">
            <a:avLst/>
          </a:prstGeom>
        </p:spPr>
      </p:pic>
      <p:pic>
        <p:nvPicPr>
          <p:cNvPr id="17" name="Рисунок 16"/>
          <p:cNvPicPr/>
          <p:nvPr/>
        </p:nvPicPr>
        <p:blipFill rotWithShape="1">
          <a:blip r:embed="rId5"/>
          <a:srcRect l="63592" t="8058" r="13867" b="5986"/>
          <a:stretch/>
        </p:blipFill>
        <p:spPr bwMode="auto">
          <a:xfrm>
            <a:off x="1653539" y="1463265"/>
            <a:ext cx="4357521" cy="52199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9076" y="1335669"/>
            <a:ext cx="4587633" cy="5475122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BB60842E-0FB4-4E89-BB89-ACF0D72ADCF9}"/>
              </a:ext>
            </a:extLst>
          </p:cNvPr>
          <p:cNvSpPr txBox="1">
            <a:spLocks/>
          </p:cNvSpPr>
          <p:nvPr/>
        </p:nvSpPr>
        <p:spPr bwMode="auto">
          <a:xfrm>
            <a:off x="2604705" y="329337"/>
            <a:ext cx="7091386" cy="790879"/>
          </a:xfrm>
          <a:prstGeom prst="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Индивидуальный учебный план (недельный) </a:t>
            </a:r>
          </a:p>
          <a:p>
            <a:pPr algn="ctr" eaLnBrk="1" hangingPunct="1">
              <a:defRPr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на текущий учебный год</a:t>
            </a:r>
            <a:endParaRPr kumimoji="1"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3493061" y="3307222"/>
            <a:ext cx="2517999" cy="128187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rgbClr val="FF0000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606827" y="1682303"/>
            <a:ext cx="2517999" cy="128187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rgbClr val="FF0000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/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Схема 10"/>
          <p:cNvGraphicFramePr/>
          <p:nvPr>
            <p:extLst/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3" name="Схема 12"/>
          <p:cNvGraphicFramePr/>
          <p:nvPr>
            <p:extLst/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rot="10058863">
            <a:off x="4703379" y="4034372"/>
            <a:ext cx="2170364" cy="174970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 rot="5584218">
            <a:off x="3159397" y="2648707"/>
            <a:ext cx="1353645" cy="117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3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ro23.ru/sites/all/themes/Plasma/images/logo.png">
            <a:extLst>
              <a:ext uri="{FF2B5EF4-FFF2-40B4-BE49-F238E27FC236}">
                <a16:creationId xmlns:a16="http://schemas.microsoft.com/office/drawing/2014/main" id="{88F881B0-9E15-4D4C-BD68-A66FD0007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91" y="113886"/>
            <a:ext cx="12763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shcherbakova_s_b\Pictures\250px-Flag_of_Kuban_People's_Republic.svg.png">
            <a:extLst>
              <a:ext uri="{FF2B5EF4-FFF2-40B4-BE49-F238E27FC236}">
                <a16:creationId xmlns:a16="http://schemas.microsoft.com/office/drawing/2014/main" id="{02D7FF58-7D5C-4980-B6AD-B0EDD3A6EE6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3" y="0"/>
            <a:ext cx="63783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12">
            <a:extLst>
              <a:ext uri="{FF2B5EF4-FFF2-40B4-BE49-F238E27FC236}">
                <a16:creationId xmlns:a16="http://schemas.microsoft.com/office/drawing/2014/main" id="{6509A871-1004-4C25-AAEB-8C382D11DD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2" t="2570" r="2390" b="5783"/>
          <a:stretch/>
        </p:blipFill>
        <p:spPr>
          <a:xfrm>
            <a:off x="10440146" y="113883"/>
            <a:ext cx="1570421" cy="12876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6598" y="1979089"/>
            <a:ext cx="5132695" cy="271368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298848A-BE42-48C3-B1E7-463E093698AD}"/>
              </a:ext>
            </a:extLst>
          </p:cNvPr>
          <p:cNvSpPr txBox="1">
            <a:spLocks/>
          </p:cNvSpPr>
          <p:nvPr/>
        </p:nvSpPr>
        <p:spPr bwMode="auto">
          <a:xfrm>
            <a:off x="2604705" y="329337"/>
            <a:ext cx="7091386" cy="790879"/>
          </a:xfrm>
          <a:prstGeom prst="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Индивидуальный учебный план (недельный) </a:t>
            </a:r>
          </a:p>
          <a:p>
            <a:pPr algn="ctr" eaLnBrk="1" hangingPunct="1">
              <a:defRPr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на текущий учебный год</a:t>
            </a:r>
            <a:endParaRPr kumimoji="1"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BEFD36C-A5AE-4BA2-9518-F2DD4EC730A6}"/>
              </a:ext>
            </a:extLst>
          </p:cNvPr>
          <p:cNvPicPr/>
          <p:nvPr/>
        </p:nvPicPr>
        <p:blipFill rotWithShape="1">
          <a:blip r:embed="rId6"/>
          <a:srcRect l="63592" t="8058" r="13867" b="5986"/>
          <a:stretch/>
        </p:blipFill>
        <p:spPr bwMode="auto">
          <a:xfrm>
            <a:off x="1616766" y="1568009"/>
            <a:ext cx="4357521" cy="52199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6766" y="1726933"/>
            <a:ext cx="2237387" cy="173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68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709971" y="893213"/>
            <a:ext cx="6866334" cy="27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5" name="Рисунок 14" descr="C:\Users\shcherbakova_s_b\Pictures\250px-Flag_of_Kuban_People's_Republic.svg.png">
            <a:extLst>
              <a:ext uri="{FF2B5EF4-FFF2-40B4-BE49-F238E27FC236}">
                <a16:creationId xmlns:a16="http://schemas.microsoft.com/office/drawing/2014/main" id="{37100554-E349-4838-B62C-30C53ED8E9B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783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2" descr="http://iro23.ru/sites/all/themes/Plasma/images/logo.png">
            <a:extLst>
              <a:ext uri="{FF2B5EF4-FFF2-40B4-BE49-F238E27FC236}">
                <a16:creationId xmlns:a16="http://schemas.microsoft.com/office/drawing/2014/main" id="{88F881B0-9E15-4D4C-BD68-A66FD0007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46" y="292449"/>
            <a:ext cx="1256295" cy="125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Объект 12">
            <a:extLst>
              <a:ext uri="{FF2B5EF4-FFF2-40B4-BE49-F238E27FC236}">
                <a16:creationId xmlns:a16="http://schemas.microsoft.com/office/drawing/2014/main" id="{C9F82135-A4BE-427F-A8E2-EB1892732D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2" t="2570" r="2390" b="5783"/>
          <a:stretch/>
        </p:blipFill>
        <p:spPr>
          <a:xfrm>
            <a:off x="10481547" y="299088"/>
            <a:ext cx="1524112" cy="124965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097447" y="2913093"/>
            <a:ext cx="809138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5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Благодарим за внимание!</a:t>
            </a:r>
          </a:p>
        </p:txBody>
      </p:sp>
      <p:sp>
        <p:nvSpPr>
          <p:cNvPr id="18" name="Прямоугольник 1"/>
          <p:cNvSpPr>
            <a:spLocks noChangeArrowheads="1"/>
          </p:cNvSpPr>
          <p:nvPr/>
        </p:nvSpPr>
        <p:spPr bwMode="auto">
          <a:xfrm>
            <a:off x="-1397590" y="5853155"/>
            <a:ext cx="87645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1800" b="1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ИРО Краснодарского края,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1800" b="1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Краснодар, ул. </a:t>
            </a:r>
            <a:r>
              <a:rPr kumimoji="0" lang="ru-RU" altLang="ru-RU" sz="1800" b="1" dirty="0" err="1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Сормовская</a:t>
            </a:r>
            <a:r>
              <a:rPr kumimoji="0" lang="ru-RU" altLang="ru-RU" sz="1800" b="1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167</a:t>
            </a:r>
            <a:endParaRPr kumimoji="0" lang="ru-RU" altLang="ru-RU" sz="1800" dirty="0">
              <a:solidFill>
                <a:srgbClr val="00009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kumimoji="0" lang="ru-RU" altLang="ru-RU" sz="1800" b="1" dirty="0">
              <a:solidFill>
                <a:srgbClr val="00009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0B2E8BF-2726-4BF7-8D65-2F1397B36F5C}"/>
              </a:ext>
            </a:extLst>
          </p:cNvPr>
          <p:cNvSpPr/>
          <p:nvPr/>
        </p:nvSpPr>
        <p:spPr>
          <a:xfrm>
            <a:off x="2681242" y="553288"/>
            <a:ext cx="7347684" cy="734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1200" b="1">
                <a:solidFill>
                  <a:srgbClr val="002060"/>
                </a:solidFill>
                <a:latin typeface="Calibri Light" panose="020F0302020204030204"/>
                <a:cs typeface="Times New Roman" panose="02020603050405020304" pitchFamily="18" charset="0"/>
              </a:rPr>
              <a:t>Министерство образования, науки и молодежной политики Краснодарского края</a:t>
            </a:r>
          </a:p>
          <a:p>
            <a:pPr lvl="0" algn="ctr">
              <a:defRPr/>
            </a:pPr>
            <a:r>
              <a:rPr lang="ru-RU" sz="1200" b="1">
                <a:solidFill>
                  <a:srgbClr val="002060"/>
                </a:solidFill>
                <a:latin typeface="Calibri Light" panose="020F0302020204030204"/>
                <a:cs typeface="Times New Roman" panose="02020603050405020304" pitchFamily="18" charset="0"/>
              </a:rPr>
              <a:t>ГБОУ «Институт развития образования» Краснодарского края</a:t>
            </a:r>
            <a:r>
              <a:rPr lang="ru-RU" sz="1200">
                <a:solidFill>
                  <a:srgbClr val="002060"/>
                </a:solidFill>
                <a:latin typeface="Calibri Light" panose="020F0302020204030204"/>
              </a:rPr>
              <a:t> </a:t>
            </a:r>
          </a:p>
          <a:p>
            <a:pPr lvl="0" algn="ctr">
              <a:defRPr/>
            </a:pPr>
            <a:r>
              <a:rPr lang="ru-RU" sz="1200" b="1">
                <a:solidFill>
                  <a:srgbClr val="002060"/>
                </a:solidFill>
                <a:latin typeface="Calibri Light" panose="020F0302020204030204"/>
                <a:cs typeface="Times New Roman" panose="02020603050405020304" pitchFamily="18" charset="0"/>
              </a:rPr>
              <a:t>Центр дистанционного образования</a:t>
            </a:r>
            <a:endParaRPr lang="en-US" sz="1200" b="1" dirty="0">
              <a:solidFill>
                <a:srgbClr val="002060"/>
              </a:solidFill>
              <a:latin typeface="Calibri Light" panose="020F0302020204030204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87759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4449</TotalTime>
  <Words>352</Words>
  <Application>Microsoft Office PowerPoint</Application>
  <PresentationFormat>Широкоэкранный</PresentationFormat>
  <Paragraphs>46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 О подготовке к новому  2022/2023 учебному году</vt:lpstr>
      <vt:lpstr>Нормативно-правовое обеспечение дистанционного образования детей-инвалидов, обучающихся на дому с использованием дистанционных образовательных технологий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принципах и подходах организации  и реализации основных и дополнительных общеобразовательных программ  в сетевой форме</dc:title>
  <dc:creator>E I</dc:creator>
  <cp:lastModifiedBy>Local</cp:lastModifiedBy>
  <cp:revision>277</cp:revision>
  <cp:lastPrinted>2022-08-05T06:31:27Z</cp:lastPrinted>
  <dcterms:created xsi:type="dcterms:W3CDTF">2019-10-23T21:01:36Z</dcterms:created>
  <dcterms:modified xsi:type="dcterms:W3CDTF">2022-08-08T11:02:52Z</dcterms:modified>
</cp:coreProperties>
</file>