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8" r:id="rId4"/>
    <p:sldId id="259" r:id="rId5"/>
    <p:sldId id="265" r:id="rId6"/>
    <p:sldId id="257" r:id="rId7"/>
    <p:sldId id="261" r:id="rId8"/>
    <p:sldId id="278" r:id="rId9"/>
    <p:sldId id="274" r:id="rId10"/>
    <p:sldId id="275" r:id="rId11"/>
    <p:sldId id="273" r:id="rId12"/>
    <p:sldId id="272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3C1B-D94D-496F-959E-26404D1FE4D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1"/>
            <a:ext cx="5438775" cy="3909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3F47-913E-421D-8F0C-476D4C99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8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BF2F-C839-412C-9371-DD3C274A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3DF71-203A-4417-99AE-C3BD87F1B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2AE19-D02A-4B44-B0C1-54BB44CC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08BD-BB6C-46AC-B67C-C0570155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905A9-AFE2-446E-9FFB-641A6EE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9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439CA-663C-4ECD-87EE-101C3894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43F96D-9888-485A-A882-AE966C61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D0760-1484-4B14-B7F8-3A448FD3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1024D-C9D6-4CA0-B612-CDA3F9EB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316A9-E6DD-47A6-BC63-ED395FF0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E9E79C-730E-4DC2-BEB6-227D753A3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BDE758-DC54-4198-A9A5-6EFF11445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6ABBC-EDCF-4277-BA6C-D741144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9D9CA-9820-4152-8E62-47C1AF71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2B1BB-BB00-4F02-B40E-85DF4334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9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A4F6F-33D2-4D5B-AF05-DFF48A05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DF1B6-C6A7-49DC-9CFE-FD5DF4F2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BB28F-F4FC-416B-B4EA-789E60D0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CFBB4-DDB4-4141-BD83-61B4539D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E0B69-F1C4-4E8A-A1DB-38749B79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4ADFA-5858-4EBB-97C5-98DEA75E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E11905-E757-49B4-8891-DEABCF89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67235-1D29-458B-B255-4AEA3003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FDB82-502C-4953-B8EB-2C7CDA02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E5EF2-1C22-4354-95E0-88E01EBF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6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3E22-AE2D-45AD-8E02-F5F5DEF7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F119-716B-4E93-B43C-FE7BF6E9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C3721-8A07-4680-97BF-2BF3A2765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97EC2-1FD9-47C4-8A58-3182562C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AC152-D9A4-45BC-ADAF-147E6E9C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551C5-869F-471B-98DC-6F2F8D29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7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E19E7-85A6-49AA-BDB1-11BA90D1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C0C9A-33B0-48F2-B049-3ECC5FBE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4AE10-D9CC-42E3-8F27-4D562BF9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0D38F6-4DAC-493C-9B55-F9966EB3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494CC-C582-48C1-929E-5E87E5537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65E902-2CFA-4F8A-AD5A-711AFEA2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64E6D8-C6B2-46A4-862D-481108DE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CBBDA3-C1A4-4893-A1DF-F34A4B4F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DCF00-40C5-446E-A601-B4015B8A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206EAF-BCEA-431A-80A3-0A16C529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68DC4C-99B9-42CE-B4BA-A6557A41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D7A9C2-7874-4C27-8157-3AF61637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4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C1392F-6231-49D9-9F88-FAAB8FC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521557-FF12-473C-8868-7021FC19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1DF0B-6364-43F1-A80C-41C2E390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91617-F5B5-4725-A570-D41C4B3F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3138E-9B2D-4777-A503-9BE1F2A3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73ABA2-7C66-41F1-9275-43DCBB8C4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49EFE-ABE6-48EA-90A6-A2275359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BE6C9A-8606-48D7-9B32-90834D98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1245D-B0E7-43F8-86BA-A2D014F7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3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5143-2471-4C2D-93FC-F886D967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FBB787-7B2A-40BC-A6CC-64B636607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CF848-B036-473B-904E-70AD9BA16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5713C-0608-4887-8A3F-0DAB665C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E8AB7-E5D7-48F3-AB47-B2E2AF74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B3706-4EF1-41F5-80C9-7E157397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B0FB-65B6-45C3-A4F5-171D24A5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AE464-F82F-408E-BC32-881EBE71D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73651-DFF2-482A-9802-1414740E8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CE2B-E557-422C-BD64-D9188223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62397-F668-48EB-BF16-B1B859F63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121EB0-AFA2-4C28-86B5-FDF8A44E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832" y="2183568"/>
            <a:ext cx="9144000" cy="1521733"/>
          </a:xfrm>
        </p:spPr>
        <p:txBody>
          <a:bodyPr>
            <a:noAutofit/>
          </a:bodyPr>
          <a:lstStyle/>
          <a:p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подготовке к новому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2022/2023 учебному году</a:t>
            </a:r>
          </a:p>
        </p:txBody>
      </p:sp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887B8-19EA-4DC5-9470-118D966F72F9}"/>
              </a:ext>
            </a:extLst>
          </p:cNvPr>
          <p:cNvSpPr/>
          <p:nvPr/>
        </p:nvSpPr>
        <p:spPr>
          <a:xfrm>
            <a:off x="1710309" y="6020368"/>
            <a:ext cx="9515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05.08.2022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10048" y="295731"/>
            <a:ext cx="6474991" cy="91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 «Институт развития образования» Краснодарского края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57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138" y="254219"/>
            <a:ext cx="9144000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981216" y="212752"/>
            <a:ext cx="8585018" cy="1314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эффективного взаимодействия между участниками образовательных отношений</a:t>
            </a:r>
            <a:endParaRPr kumimoji="1"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9" y="154542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940635" y="95314"/>
            <a:ext cx="1168755" cy="9582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2069" y="3244334"/>
            <a:ext cx="50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88" y="5891527"/>
            <a:ext cx="740797" cy="7407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540" y="3039396"/>
            <a:ext cx="1900481" cy="11706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512" y="4638426"/>
            <a:ext cx="2948032" cy="196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Овал 29"/>
          <p:cNvSpPr/>
          <p:nvPr/>
        </p:nvSpPr>
        <p:spPr>
          <a:xfrm>
            <a:off x="5662388" y="3655686"/>
            <a:ext cx="2233032" cy="1836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Виртуальное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и очное взаимодействие </a:t>
            </a:r>
          </a:p>
        </p:txBody>
      </p:sp>
      <p:sp>
        <p:nvSpPr>
          <p:cNvPr id="33" name="Овал 32"/>
          <p:cNvSpPr/>
          <p:nvPr/>
        </p:nvSpPr>
        <p:spPr>
          <a:xfrm>
            <a:off x="2272661" y="1730372"/>
            <a:ext cx="2247223" cy="15463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Вебинары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</a:t>
            </a:r>
          </a:p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семинары, консультации</a:t>
            </a:r>
          </a:p>
        </p:txBody>
      </p:sp>
      <p:sp>
        <p:nvSpPr>
          <p:cNvPr id="34" name="Овал 33"/>
          <p:cNvSpPr/>
          <p:nvPr/>
        </p:nvSpPr>
        <p:spPr>
          <a:xfrm>
            <a:off x="7971300" y="1771415"/>
            <a:ext cx="2079195" cy="16594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Мониторинг, диагностика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77385" y="2120932"/>
            <a:ext cx="2233032" cy="9415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Обмен опытом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73606E-5D10-44D8-9E98-A73B937B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472" y="5862983"/>
            <a:ext cx="740798" cy="74079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D39A360-0418-4FFB-82A5-594E2078ACDB}"/>
              </a:ext>
            </a:extLst>
          </p:cNvPr>
          <p:cNvSpPr/>
          <p:nvPr/>
        </p:nvSpPr>
        <p:spPr>
          <a:xfrm>
            <a:off x="2272661" y="3624744"/>
            <a:ext cx="2385904" cy="1836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37833391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138" y="254219"/>
            <a:ext cx="9144000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sz="1200" dirty="0">
                <a:solidFill>
                  <a:srgbClr val="002060"/>
                </a:solidFill>
                <a:latin typeface="Calibri Light" panose="020F0302020204030204"/>
              </a:rPr>
              <a:t> </a:t>
            </a:r>
          </a:p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sz="1200" b="1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40612" y="1525622"/>
            <a:ext cx="9500023" cy="135560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Педагоги-психологи</a:t>
            </a:r>
          </a:p>
          <a:p>
            <a:pPr algn="ctr" eaLnBrk="1" hangingPunct="1">
              <a:defRPr/>
            </a:pPr>
            <a:r>
              <a:rPr kumimoji="1"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 Центра дистанционного образования</a:t>
            </a:r>
            <a:r>
              <a:rPr kumimoji="1"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 </a:t>
            </a:r>
          </a:p>
        </p:txBody>
      </p:sp>
      <p:pic>
        <p:nvPicPr>
          <p:cNvPr id="14" name="Рисунок 13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9" y="154542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940635" y="95314"/>
            <a:ext cx="1168755" cy="9582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2069" y="3244334"/>
            <a:ext cx="50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4888" y="3353241"/>
            <a:ext cx="5019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/>
              </a:rPr>
              <a:t>Меренкова Анастасия Валериевна 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10516" y="3290019"/>
            <a:ext cx="5019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/>
              </a:rPr>
              <a:t>Мордвинкина Галина Владимировна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80507" y="5032659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444343"/>
                </a:solidFill>
                <a:latin typeface="Times New Roman" panose="02020603050405020304" pitchFamily="18" charset="0"/>
              </a:rPr>
              <a:t>8 (861)201-03-04</a:t>
            </a:r>
          </a:p>
          <a:p>
            <a:r>
              <a:rPr lang="ru-RU" sz="2000" dirty="0">
                <a:solidFill>
                  <a:srgbClr val="444343"/>
                </a:solidFill>
                <a:latin typeface="Times New Roman" panose="02020603050405020304" pitchFamily="18" charset="0"/>
              </a:rPr>
              <a:t>8(938)544-26-60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2068" y="5093886"/>
            <a:ext cx="1194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</a:rPr>
              <a:t>Телефон: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01992" y="4539367"/>
            <a:ext cx="2888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</a:rPr>
              <a:t>Электронная почта: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80507" y="4466545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/>
              </a:rPr>
              <a:t>cdo@iro23.ru</a:t>
            </a:r>
            <a:endParaRPr lang="ru-RU" sz="28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078" y="5093886"/>
            <a:ext cx="856029" cy="59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9591">
            <a:off x="1819541" y="4412558"/>
            <a:ext cx="689592" cy="51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45704-9F04-45A1-9D84-315299D8C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474" y="5431063"/>
            <a:ext cx="1067448" cy="1067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4C28FF-2FFB-4264-B360-299B0AA3D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719" y="5886779"/>
            <a:ext cx="855831" cy="66941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08E34EA-9C30-4AA6-B8D1-DA82DF2E678C}"/>
              </a:ext>
            </a:extLst>
          </p:cNvPr>
          <p:cNvSpPr/>
          <p:nvPr/>
        </p:nvSpPr>
        <p:spPr>
          <a:xfrm>
            <a:off x="2985495" y="5740545"/>
            <a:ext cx="2506789" cy="797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Центра дистанционного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F52AE4-0303-45C4-AACD-16AE7D5936FB}"/>
              </a:ext>
            </a:extLst>
          </p:cNvPr>
          <p:cNvSpPr/>
          <p:nvPr/>
        </p:nvSpPr>
        <p:spPr>
          <a:xfrm>
            <a:off x="6880507" y="5703177"/>
            <a:ext cx="21048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http://cdo.iro23.ru/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61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6" y="292449"/>
            <a:ext cx="1256295" cy="12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81547" y="299088"/>
            <a:ext cx="1524112" cy="12496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97447" y="2913093"/>
            <a:ext cx="80913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-1397590" y="5853155"/>
            <a:ext cx="8764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</a:t>
            </a:r>
            <a:r>
              <a:rPr kumimoji="0" lang="ru-RU" altLang="ru-RU" sz="1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167</a:t>
            </a:r>
            <a:endParaRPr kumimoji="0" lang="ru-RU" altLang="ru-RU" sz="1800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B2E8BF-2726-4BF7-8D65-2F1397B36F5C}"/>
              </a:ext>
            </a:extLst>
          </p:cNvPr>
          <p:cNvSpPr/>
          <p:nvPr/>
        </p:nvSpPr>
        <p:spPr>
          <a:xfrm>
            <a:off x="2681242" y="553288"/>
            <a:ext cx="7347684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sz="1200" dirty="0">
                <a:solidFill>
                  <a:srgbClr val="002060"/>
                </a:solidFill>
                <a:latin typeface="Calibri Light" panose="020F0302020204030204"/>
              </a:rPr>
              <a:t> </a:t>
            </a:r>
          </a:p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sz="1200" b="1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775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121EB0-AFA2-4C28-86B5-FDF8A44E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833" y="2197401"/>
            <a:ext cx="9144000" cy="2610819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Психолого-педагогическое сопровождение детей-инвалидов, находящихся на домашнем обучении с использованием дистанционных образовательных технологий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8AD34A53-D716-496E-9EE0-F55AADBCE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5280" y="5053602"/>
            <a:ext cx="6345287" cy="978474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Меренкова Анастасия Валериевна, </a:t>
            </a:r>
          </a:p>
          <a:p>
            <a:pPr lvl="0" algn="r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педагог-психолог Центра дистанционного образования  </a:t>
            </a:r>
          </a:p>
          <a:p>
            <a:pPr algn="r">
              <a:spcBef>
                <a:spcPts val="0"/>
              </a:spcBef>
            </a:pP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887B8-19EA-4DC5-9470-118D966F72F9}"/>
              </a:ext>
            </a:extLst>
          </p:cNvPr>
          <p:cNvSpPr/>
          <p:nvPr/>
        </p:nvSpPr>
        <p:spPr>
          <a:xfrm>
            <a:off x="1710310" y="6032076"/>
            <a:ext cx="9515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05.08.2022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4941" y="113884"/>
            <a:ext cx="8185206" cy="152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Министерство образования, науки и молодежной политики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Краснодарского края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42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8A229-9F8E-4523-8477-EFFD8344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91" y="1519684"/>
            <a:ext cx="3651504" cy="4581779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Выполнение квоты</a:t>
            </a:r>
            <a:br>
              <a:rPr lang="ru-RU" b="1" dirty="0"/>
            </a:br>
            <a:r>
              <a:rPr lang="ru-RU" b="1" dirty="0"/>
              <a:t>              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0E6243-BD64-4C6E-B3E2-70B4A0406A3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48793" y="1206312"/>
          <a:ext cx="7089648" cy="5651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143">
                  <a:extLst>
                    <a:ext uri="{9D8B030D-6E8A-4147-A177-3AD203B41FA5}">
                      <a16:colId xmlns:a16="http://schemas.microsoft.com/office/drawing/2014/main" val="4024634604"/>
                    </a:ext>
                  </a:extLst>
                </a:gridCol>
                <a:gridCol w="1764140">
                  <a:extLst>
                    <a:ext uri="{9D8B030D-6E8A-4147-A177-3AD203B41FA5}">
                      <a16:colId xmlns:a16="http://schemas.microsoft.com/office/drawing/2014/main" val="3431308450"/>
                    </a:ext>
                  </a:extLst>
                </a:gridCol>
                <a:gridCol w="1438249">
                  <a:extLst>
                    <a:ext uri="{9D8B030D-6E8A-4147-A177-3AD203B41FA5}">
                      <a16:colId xmlns:a16="http://schemas.microsoft.com/office/drawing/2014/main" val="913045850"/>
                    </a:ext>
                  </a:extLst>
                </a:gridCol>
                <a:gridCol w="1787390">
                  <a:extLst>
                    <a:ext uri="{9D8B030D-6E8A-4147-A177-3AD203B41FA5}">
                      <a16:colId xmlns:a16="http://schemas.microsoft.com/office/drawing/2014/main" val="2134621554"/>
                    </a:ext>
                  </a:extLst>
                </a:gridCol>
                <a:gridCol w="1517726">
                  <a:extLst>
                    <a:ext uri="{9D8B030D-6E8A-4147-A177-3AD203B41FA5}">
                      <a16:colId xmlns:a16="http://schemas.microsoft.com/office/drawing/2014/main" val="1776619583"/>
                    </a:ext>
                  </a:extLst>
                </a:gridCol>
              </a:tblGrid>
              <a:tr h="548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Квота </a:t>
                      </a:r>
                    </a:p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на 2022-2023 </a:t>
                      </a:r>
                      <a:r>
                        <a:rPr lang="ru-RU" sz="1400" b="1" u="none" strike="noStrike" dirty="0" err="1">
                          <a:effectLst/>
                        </a:rPr>
                        <a:t>уч.год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Фактическое количество детей в  2022-2023 </a:t>
                      </a:r>
                      <a:r>
                        <a:rPr lang="ru-RU" sz="1400" b="1" u="none" strike="noStrike" dirty="0" err="1">
                          <a:effectLst/>
                        </a:rPr>
                        <a:t>уч.год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Отклонения от выполнения квоты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extLst>
                  <a:ext uri="{0D108BD9-81ED-4DB2-BD59-A6C34878D82A}">
                    <a16:rowId xmlns:a16="http://schemas.microsoft.com/office/drawing/2014/main" val="131768295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Анапа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351891343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Армавир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68093102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Геленджик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7258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Горячий Ключ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512535197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Краснодар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3969745009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Новороссийск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61657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93003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Абинск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5560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Апшеронск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1323651403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Белоглинский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455181666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Белореченский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716224696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Брюховецкий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424364009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Выселковский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1173641556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Гулькевичский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49301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Динской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326072710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Ейск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0139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Кавказский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3877770142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Калининский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36589028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Каневской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73355685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Кореновский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3490582891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Красноармейский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980058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Крыловский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4091489729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Крымский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60377"/>
                  </a:ext>
                </a:extLst>
              </a:tr>
            </a:tbl>
          </a:graphicData>
        </a:graphic>
      </p:graphicFrame>
      <p:pic>
        <p:nvPicPr>
          <p:cNvPr id="5" name="Picture 2" descr="http://iro23.ru/sites/all/themes/Plasma/images/logo.png">
            <a:extLst>
              <a:ext uri="{FF2B5EF4-FFF2-40B4-BE49-F238E27FC236}">
                <a16:creationId xmlns:a16="http://schemas.microsoft.com/office/drawing/2014/main" id="{DBF6B280-3561-4AAC-835B-72273BD5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979976" cy="9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59CB5994-34FB-4A51-9F55-ED334FEDCE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12">
            <a:extLst>
              <a:ext uri="{FF2B5EF4-FFF2-40B4-BE49-F238E27FC236}">
                <a16:creationId xmlns:a16="http://schemas.microsoft.com/office/drawing/2014/main" id="{EBA91862-7AB1-4005-AA89-4778D4A02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815359" y="113883"/>
            <a:ext cx="1195208" cy="97997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A760B-5BFB-4429-9695-B205DA14D0FE}"/>
              </a:ext>
            </a:extLst>
          </p:cNvPr>
          <p:cNvSpPr/>
          <p:nvPr/>
        </p:nvSpPr>
        <p:spPr>
          <a:xfrm>
            <a:off x="2294360" y="395896"/>
            <a:ext cx="8185206" cy="69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96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37CB33-E8AE-41D7-B069-5AE0B0298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79035"/>
              </p:ext>
            </p:extLst>
          </p:nvPr>
        </p:nvGraphicFramePr>
        <p:xfrm>
          <a:off x="4820336" y="1186215"/>
          <a:ext cx="7190231" cy="5433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402">
                  <a:extLst>
                    <a:ext uri="{9D8B030D-6E8A-4147-A177-3AD203B41FA5}">
                      <a16:colId xmlns:a16="http://schemas.microsoft.com/office/drawing/2014/main" val="4024634604"/>
                    </a:ext>
                  </a:extLst>
                </a:gridCol>
                <a:gridCol w="2003142">
                  <a:extLst>
                    <a:ext uri="{9D8B030D-6E8A-4147-A177-3AD203B41FA5}">
                      <a16:colId xmlns:a16="http://schemas.microsoft.com/office/drawing/2014/main" val="3431308450"/>
                    </a:ext>
                  </a:extLst>
                </a:gridCol>
                <a:gridCol w="1299856">
                  <a:extLst>
                    <a:ext uri="{9D8B030D-6E8A-4147-A177-3AD203B41FA5}">
                      <a16:colId xmlns:a16="http://schemas.microsoft.com/office/drawing/2014/main" val="913045850"/>
                    </a:ext>
                  </a:extLst>
                </a:gridCol>
                <a:gridCol w="1757573">
                  <a:extLst>
                    <a:ext uri="{9D8B030D-6E8A-4147-A177-3AD203B41FA5}">
                      <a16:colId xmlns:a16="http://schemas.microsoft.com/office/drawing/2014/main" val="2134621554"/>
                    </a:ext>
                  </a:extLst>
                </a:gridCol>
                <a:gridCol w="1539258">
                  <a:extLst>
                    <a:ext uri="{9D8B030D-6E8A-4147-A177-3AD203B41FA5}">
                      <a16:colId xmlns:a16="http://schemas.microsoft.com/office/drawing/2014/main" val="1776619583"/>
                    </a:ext>
                  </a:extLst>
                </a:gridCol>
              </a:tblGrid>
              <a:tr h="548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Квота </a:t>
                      </a:r>
                    </a:p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на 2022-2023 </a:t>
                      </a:r>
                      <a:r>
                        <a:rPr lang="ru-RU" sz="1400" b="1" u="none" strike="noStrike" dirty="0" err="1">
                          <a:effectLst/>
                        </a:rPr>
                        <a:t>уч.год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Фактическое количество детей в  2022-2023 </a:t>
                      </a:r>
                      <a:r>
                        <a:rPr lang="ru-RU" sz="1400" b="1" u="none" strike="noStrike" dirty="0" err="1">
                          <a:effectLst/>
                        </a:rPr>
                        <a:t>уч.год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Отклонения от выполнения квоты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ctr"/>
                </a:tc>
                <a:extLst>
                  <a:ext uri="{0D108BD9-81ED-4DB2-BD59-A6C34878D82A}">
                    <a16:rowId xmlns:a16="http://schemas.microsoft.com/office/drawing/2014/main" val="131768295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Курганинский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351891343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Кущевский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3102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Лабинский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79367258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Ленинградский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35197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Мостовский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45009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Новокубанский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61657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Новопокровский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1810293003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Отрадненский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72795560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Павловский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1323651403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Приморско-Ахтарский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455181666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Северский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24696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Славянский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424364009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Староминский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641556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Тбилисский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1489649301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Темрюкский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2326072710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Тимашевский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0139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Тихорецкий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70142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Туапсинский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9028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Успенский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733556858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Усть</a:t>
                      </a:r>
                      <a:r>
                        <a:rPr lang="ru-RU" sz="1400" u="none" strike="noStrike" dirty="0">
                          <a:effectLst/>
                        </a:rPr>
                        <a:t>-Лабинский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82891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Щербиновский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+2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584"/>
                  </a:ext>
                </a:extLst>
              </a:tr>
              <a:tr h="187378"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- 48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4091489729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4B47A5-5F27-4124-9E2D-AF6A8DE166F5}"/>
              </a:ext>
            </a:extLst>
          </p:cNvPr>
          <p:cNvSpPr txBox="1">
            <a:spLocks/>
          </p:cNvSpPr>
          <p:nvPr/>
        </p:nvSpPr>
        <p:spPr>
          <a:xfrm>
            <a:off x="898829" y="1467926"/>
            <a:ext cx="3651504" cy="458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Выполнение квоты</a:t>
            </a:r>
            <a:br>
              <a:rPr lang="ru-RU" b="1" dirty="0"/>
            </a:br>
            <a:r>
              <a:rPr lang="ru-RU" b="1" dirty="0"/>
              <a:t>                </a:t>
            </a:r>
          </a:p>
        </p:txBody>
      </p:sp>
      <p:pic>
        <p:nvPicPr>
          <p:cNvPr id="7" name="Picture 2" descr="http://iro23.ru/sites/all/themes/Plasma/images/logo.png">
            <a:extLst>
              <a:ext uri="{FF2B5EF4-FFF2-40B4-BE49-F238E27FC236}">
                <a16:creationId xmlns:a16="http://schemas.microsoft.com/office/drawing/2014/main" id="{17D7FFA4-416F-4A2A-A79A-14A02424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979976" cy="9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4774F5F7-5D9F-4CE1-B3E8-4BE472A35F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12">
            <a:extLst>
              <a:ext uri="{FF2B5EF4-FFF2-40B4-BE49-F238E27FC236}">
                <a16:creationId xmlns:a16="http://schemas.microsoft.com/office/drawing/2014/main" id="{1AA45D8C-9E64-41CF-A615-DDB0D6E878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815359" y="113883"/>
            <a:ext cx="1195208" cy="9799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F6BFC2-2286-4875-BEEE-B7EB3C2121E5}"/>
              </a:ext>
            </a:extLst>
          </p:cNvPr>
          <p:cNvSpPr/>
          <p:nvPr/>
        </p:nvSpPr>
        <p:spPr>
          <a:xfrm>
            <a:off x="2294360" y="395896"/>
            <a:ext cx="8185206" cy="69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72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293" y="1024752"/>
            <a:ext cx="6853015" cy="65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Обновление справок на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85476"/>
          </a:xfrm>
        </p:spPr>
        <p:txBody>
          <a:bodyPr>
            <a:normAutofit/>
          </a:bodyPr>
          <a:lstStyle/>
          <a:p>
            <a:pPr marL="180975" lvl="1" indent="-180975"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копия справки врачебной комиссии, определяющая форму домашнего обучения;</a:t>
            </a:r>
          </a:p>
          <a:p>
            <a:pPr marL="180975" lvl="1" indent="-180975" algn="just"/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80975" lvl="1" indent="-180975" algn="just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справка из лечебно-профилактического учреждения об отсутствии медицинских противопоказаний для работы с компьютерной техникой и обучения ребенка-инвалида с использованием дистанционных образовательных технологий;</a:t>
            </a:r>
          </a:p>
          <a:p>
            <a:pPr marL="180975" lvl="1" indent="-180975" algn="just"/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справка из общеобразовательной организации о месте и классе обучения ребенка</a:t>
            </a:r>
          </a:p>
          <a:p>
            <a:pPr algn="just"/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заверенная копия справки федерального учреждения Бюро медико-социальной экспертизы, подтверждающий факт установления инвалидности ребенка (при окончании срока действия справки МСЭ)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118237"/>
            <a:ext cx="1015619" cy="10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650078" y="146900"/>
            <a:ext cx="1168755" cy="9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291702"/>
            <a:ext cx="10312400" cy="12703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Образец заполнения ходатайства на включение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4F071B5-C0A5-4F3E-A8B2-D277A10A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280" y="1562100"/>
            <a:ext cx="4512893" cy="500419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ходатайства и заявления пишутся только на имя ректора ГБОУ ИРО Краснодарского края – Гайдук Т.А;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заполняется по форме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дд.мм.гггг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ОУ указывается полностью и уточняется в скобках аббревиатурой в соответствии с уставом ОУ;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адрес места регистрации (в соответствии с документами) и адрес места проживания. В случае, если место регистрации и место проживания не совпадают, то прилагается юридический документ подтверждающий фактическое место  жительства.</a:t>
            </a:r>
          </a:p>
        </p:txBody>
      </p:sp>
      <p:pic>
        <p:nvPicPr>
          <p:cNvPr id="4" name="Рисунок 3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702"/>
            <a:ext cx="1098186" cy="10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597618" y="291702"/>
            <a:ext cx="1168755" cy="958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34FFD-620A-4238-9A3E-AF72C5EBF2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01" t="16478" r="25071" b="5660"/>
          <a:stretch/>
        </p:blipFill>
        <p:spPr>
          <a:xfrm>
            <a:off x="1104934" y="1562099"/>
            <a:ext cx="5451141" cy="500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96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293" y="291702"/>
            <a:ext cx="9417414" cy="1024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Образец заполнения ходатайства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 исключение и смену места жительства</a:t>
            </a:r>
          </a:p>
        </p:txBody>
      </p:sp>
      <p:pic>
        <p:nvPicPr>
          <p:cNvPr id="4" name="Рисунок 3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702"/>
            <a:ext cx="1098186" cy="10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624441" y="291702"/>
            <a:ext cx="1168755" cy="958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11A52B-D526-4ECE-A72A-B01A04310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53" t="16730" r="27122" b="5661"/>
          <a:stretch/>
        </p:blipFill>
        <p:spPr>
          <a:xfrm>
            <a:off x="6556075" y="1645116"/>
            <a:ext cx="5347037" cy="49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8D22E5-DA23-4C93-A088-8E8C3D80D3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24" t="16604" r="27689" b="5535"/>
          <a:stretch/>
        </p:blipFill>
        <p:spPr>
          <a:xfrm>
            <a:off x="923027" y="1645116"/>
            <a:ext cx="5172973" cy="49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138" y="254219"/>
            <a:ext cx="9144000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05108" y="388189"/>
            <a:ext cx="7863843" cy="119120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Пакет документов на зачисляемых кандидатов </a:t>
            </a:r>
          </a:p>
          <a:p>
            <a:pPr algn="ctr" eaLnBrk="1" hangingPunct="1">
              <a:defRPr/>
            </a:pPr>
            <a:r>
              <a:rPr kumimoji="1"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для осуществления дистанционного образования</a:t>
            </a:r>
          </a:p>
        </p:txBody>
      </p:sp>
      <p:pic>
        <p:nvPicPr>
          <p:cNvPr id="14" name="Рисунок 13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9" y="154542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940635" y="95314"/>
            <a:ext cx="1168755" cy="9582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4713" y="1965219"/>
            <a:ext cx="3670439" cy="4341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/>
              </a:rPr>
              <a:t>Оригинал: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/>
              </a:rPr>
              <a:t>Ходатайство муниципального органа управления образованием или администрации ГБ(К)ОУ;</a:t>
            </a:r>
          </a:p>
          <a:p>
            <a:pPr marL="171450" indent="-171450">
              <a:buFont typeface="Arial"/>
              <a:buChar char="•"/>
            </a:pPr>
            <a:endParaRPr lang="ru-RU" sz="1200" dirty="0">
              <a:solidFill>
                <a:schemeClr val="tx1"/>
              </a:solidFill>
              <a:latin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/>
              </a:rPr>
              <a:t>Заявление родителей (законных представителей) несовершенно летнего лица о принятии на обучение;</a:t>
            </a:r>
          </a:p>
          <a:p>
            <a:endParaRPr lang="ru-RU" sz="12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/>
              </a:rPr>
              <a:t>Акт (копия акта) обследования социально-бытовых условий по месту проживания ребенка</a:t>
            </a:r>
          </a:p>
          <a:p>
            <a:endParaRPr lang="ru-RU" sz="1200" dirty="0">
              <a:solidFill>
                <a:schemeClr val="tx1"/>
              </a:solidFill>
              <a:latin typeface="Times New Roman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/>
              </a:rPr>
              <a:t>Характеристика</a:t>
            </a:r>
          </a:p>
          <a:p>
            <a:endParaRPr lang="ru-RU" sz="1200" dirty="0">
              <a:solidFill>
                <a:schemeClr val="tx1"/>
              </a:solidFill>
              <a:latin typeface="Times New Roman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/>
              </a:rPr>
              <a:t>Заявление родителей (законных представителей) о согласии на предоставление и обработку персональных данных о ребенке-инвалиде в соответствии с федеральным законом от 27.07.2006г. №152-ФЗ «О персональных данных» в соответствии с образцом, размещенном на официальном сайте ЦДО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5999" y="1919638"/>
            <a:ext cx="5394386" cy="4735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/>
              </a:rPr>
              <a:t>Заверенная копия: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Копия документа, удостоверяющего личность ребенка (свидетельство о рождении, паспорт);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Медицинское заключение;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Копия справки федерального учреждения бюро медико-социальной экспертизы, удостоверяющую инвалидность ребенка (МСЭ);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Копия справки врачебной комиссии, определяющую форму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Копия справки врачебной комиссии, определяющую форму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Копия заключения муниципального или краевого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психолого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–медико-педагогической комиссии;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Справка из муниципальной образовательной организации о классе обучения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Копия документа удостоверяющего личность одного родителя (законного представителя) с отметкой о месте регистрации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Справка с фактического места проживания (в случае если регистрация не совпадает с местом фактического проживания)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Копия документа, подтверждающего права законного представителя (для законных представителей)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 flipH="1">
            <a:off x="3376656" y="1564095"/>
            <a:ext cx="295597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8714405" y="1571892"/>
            <a:ext cx="295597" cy="3294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2069" y="3244334"/>
            <a:ext cx="50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887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138" y="254219"/>
            <a:ext cx="9144000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71138" y="445806"/>
            <a:ext cx="9473827" cy="127916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Направления работы педагогов-психологов </a:t>
            </a:r>
          </a:p>
          <a:p>
            <a:pPr algn="ctr" eaLnBrk="1" hangingPunct="1">
              <a:defRPr/>
            </a:pPr>
            <a:r>
              <a:rPr kumimoji="1"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/>
              </a:rPr>
              <a:t>Центра дистанционного образования:</a:t>
            </a:r>
          </a:p>
        </p:txBody>
      </p:sp>
      <p:pic>
        <p:nvPicPr>
          <p:cNvPr id="14" name="Рисунок 13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9" y="154542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940635" y="95314"/>
            <a:ext cx="1168755" cy="9582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3723" y="1790400"/>
            <a:ext cx="3406802" cy="709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</a:rPr>
              <a:t>Работа с детьми и их родителями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9113" y="2884371"/>
            <a:ext cx="3406802" cy="7936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              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 flipH="1">
            <a:off x="1742357" y="1823803"/>
            <a:ext cx="344376" cy="4961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2069" y="3244334"/>
            <a:ext cx="50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57857" y="2884371"/>
            <a:ext cx="4434482" cy="958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Социально-психологическое обеспечение дополнительного образования</a:t>
            </a:r>
            <a:endParaRPr lang="ru-RU" sz="2000" dirty="0">
              <a:solidFill>
                <a:schemeClr val="tx1"/>
              </a:solidFill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57857" y="1798823"/>
            <a:ext cx="4434482" cy="78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Включение родителей в совместную коррекционную деятельность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B1C697-E251-47CB-A317-213F3B7B5E52}"/>
              </a:ext>
            </a:extLst>
          </p:cNvPr>
          <p:cNvSpPr/>
          <p:nvPr/>
        </p:nvSpPr>
        <p:spPr>
          <a:xfrm>
            <a:off x="2331420" y="4028350"/>
            <a:ext cx="3406803" cy="793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</a:t>
            </a:r>
            <a:r>
              <a:rPr lang="ru-RU" b="1" dirty="0"/>
              <a:t>;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AEC24E0-4A80-4472-AD77-030961A116A3}"/>
              </a:ext>
            </a:extLst>
          </p:cNvPr>
          <p:cNvSpPr/>
          <p:nvPr/>
        </p:nvSpPr>
        <p:spPr>
          <a:xfrm>
            <a:off x="7090530" y="4037965"/>
            <a:ext cx="4434482" cy="1101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Сопровождение работы по сохранности технического оборудования</a:t>
            </a:r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A854D02-7CBC-4CAF-AED2-46794C9DFF9F}"/>
              </a:ext>
            </a:extLst>
          </p:cNvPr>
          <p:cNvSpPr/>
          <p:nvPr/>
        </p:nvSpPr>
        <p:spPr>
          <a:xfrm>
            <a:off x="2333722" y="5271511"/>
            <a:ext cx="3412193" cy="1097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Организационно-методическое направление деятельности</a:t>
            </a:r>
            <a:endParaRPr lang="ru-RU" sz="20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0DB7360-101A-4FB7-BFF6-2ED192B52F45}"/>
              </a:ext>
            </a:extLst>
          </p:cNvPr>
          <p:cNvSpPr/>
          <p:nvPr/>
        </p:nvSpPr>
        <p:spPr>
          <a:xfrm>
            <a:off x="7090531" y="5362536"/>
            <a:ext cx="4434481" cy="992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Диагностика, анкетирование</a:t>
            </a:r>
          </a:p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53FEB2-4224-43FB-ABAF-6A756D535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893" y="3136178"/>
            <a:ext cx="512108" cy="35969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ECEC13D-DEC4-4625-A53F-8F1E67098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491" y="4340760"/>
            <a:ext cx="512108" cy="3596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7F29DE-E617-4657-98AA-9AE1F72B4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491" y="5592552"/>
            <a:ext cx="512108" cy="35969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46769AD-E21F-4704-95E9-EBF510742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689" y="2039316"/>
            <a:ext cx="512108" cy="35969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A024911-7D2A-4470-8ED7-BA9033728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07" y="3183668"/>
            <a:ext cx="512108" cy="35969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351E00-305F-4B46-8E8E-4292623B9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789" y="4424920"/>
            <a:ext cx="512108" cy="3596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7094534-A6D0-4874-BAF3-87BAC2289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087" y="5615466"/>
            <a:ext cx="512108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48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949</Words>
  <Application>Microsoft Office PowerPoint</Application>
  <PresentationFormat>Широкоэкранный</PresentationFormat>
  <Paragraphs>335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О подготовке к новому  2022/2023 учебному году</vt:lpstr>
      <vt:lpstr>Психолого-педагогическое сопровождение детей-инвалидов, находящихся на домашнем обучении с использованием дистанционных образовательных технологий</vt:lpstr>
      <vt:lpstr>Выполнение квоты                 </vt:lpstr>
      <vt:lpstr>Презентация PowerPoint</vt:lpstr>
      <vt:lpstr>Обновление справок на учебный год</vt:lpstr>
      <vt:lpstr>Образец заполнения ходатайства на включение</vt:lpstr>
      <vt:lpstr>Образец заполнения ходатайства  на исключение и смену места жительства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принципах и подходах организации  и реализации основных и дополнительных общеобразовательных программ  в сетевой форме</dc:title>
  <dc:creator>E I</dc:creator>
  <cp:lastModifiedBy>Local</cp:lastModifiedBy>
  <cp:revision>278</cp:revision>
  <cp:lastPrinted>2022-08-05T06:31:27Z</cp:lastPrinted>
  <dcterms:created xsi:type="dcterms:W3CDTF">2019-10-23T21:01:36Z</dcterms:created>
  <dcterms:modified xsi:type="dcterms:W3CDTF">2022-08-08T11:14:49Z</dcterms:modified>
</cp:coreProperties>
</file>