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adabum.com/" TargetMode="External"/><Relationship Id="rId3" Type="http://schemas.openxmlformats.org/officeDocument/2006/relationships/hyperlink" Target="http://elementy.ru/novosti_nauki" TargetMode="External"/><Relationship Id="rId7" Type="http://schemas.openxmlformats.org/officeDocument/2006/relationships/hyperlink" Target="http://www.diagram.com.ua/" TargetMode="External"/><Relationship Id="rId12" Type="http://schemas.openxmlformats.org/officeDocument/2006/relationships/hyperlink" Target="http://mosmetod.ru/metodicheskoe-prostranstvo/metodicheskoe-prostranstvo-new.html" TargetMode="External"/><Relationship Id="rId2" Type="http://schemas.openxmlformats.org/officeDocument/2006/relationships/hyperlink" Target="http://online.orf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snauka.ru/search" TargetMode="External"/><Relationship Id="rId11" Type="http://schemas.openxmlformats.org/officeDocument/2006/relationships/hyperlink" Target="http://www.docme.ru/catalog/" TargetMode="External"/><Relationship Id="rId5" Type="http://schemas.openxmlformats.org/officeDocument/2006/relationships/hyperlink" Target="http://easyen.ru/" TargetMode="External"/><Relationship Id="rId10" Type="http://schemas.openxmlformats.org/officeDocument/2006/relationships/hyperlink" Target="https://drofa-ventana.ru/metodicheskaja-pomosch/predmet-informatika/" TargetMode="External"/><Relationship Id="rId4" Type="http://schemas.openxmlformats.org/officeDocument/2006/relationships/hyperlink" Target="http://potential.org.ru/" TargetMode="External"/><Relationship Id="rId9" Type="http://schemas.openxmlformats.org/officeDocument/2006/relationships/hyperlink" Target="http://www.alleng.ru/ed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uzzlecup.com/crossword-ru/" TargetMode="External"/><Relationship Id="rId13" Type="http://schemas.openxmlformats.org/officeDocument/2006/relationships/hyperlink" Target="https://kopilkaurokov.ru/" TargetMode="External"/><Relationship Id="rId3" Type="http://schemas.openxmlformats.org/officeDocument/2006/relationships/hyperlink" Target="https://www.mindomo.com/ru/" TargetMode="External"/><Relationship Id="rId7" Type="http://schemas.openxmlformats.org/officeDocument/2006/relationships/hyperlink" Target="http://crosswordcreator.homacosoft.com/More.htm" TargetMode="External"/><Relationship Id="rId12" Type="http://schemas.openxmlformats.org/officeDocument/2006/relationships/hyperlink" Target="http://easyen.ru/" TargetMode="External"/><Relationship Id="rId2" Type="http://schemas.openxmlformats.org/officeDocument/2006/relationships/hyperlink" Target="https://bubbl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asel.ly/" TargetMode="External"/><Relationship Id="rId11" Type="http://schemas.openxmlformats.org/officeDocument/2006/relationships/hyperlink" Target="http://900igr.net/kartinki/informatika/Ispolzovanie-IKT-na-urokakh/029-Obrazovatelnye-resursy-seti-Internet.html" TargetMode="External"/><Relationship Id="rId5" Type="http://schemas.openxmlformats.org/officeDocument/2006/relationships/hyperlink" Target="https://uchinovoe.ru/playlists/4-besplatnih-servisa-dlya-sozdaniya-infografiki/play" TargetMode="External"/><Relationship Id="rId15" Type="http://schemas.openxmlformats.org/officeDocument/2006/relationships/audio" Target="../media/audio1.wav"/><Relationship Id="rId10" Type="http://schemas.openxmlformats.org/officeDocument/2006/relationships/hyperlink" Target="http://www.slideboom.com/" TargetMode="External"/><Relationship Id="rId4" Type="http://schemas.openxmlformats.org/officeDocument/2006/relationships/hyperlink" Target="https://piktochart.com/" TargetMode="External"/><Relationship Id="rId9" Type="http://schemas.openxmlformats.org/officeDocument/2006/relationships/hyperlink" Target="https://quizlet.com/ru" TargetMode="External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ge.sdamgia.ru/" TargetMode="External"/><Relationship Id="rId13" Type="http://schemas.openxmlformats.org/officeDocument/2006/relationships/hyperlink" Target="http://www.ebookmaestro.com/ru/" TargetMode="External"/><Relationship Id="rId3" Type="http://schemas.openxmlformats.org/officeDocument/2006/relationships/hyperlink" Target="http://obuchonok.ru/" TargetMode="External"/><Relationship Id="rId7" Type="http://schemas.openxmlformats.org/officeDocument/2006/relationships/hyperlink" Target="http://www.make-test.ru/" TargetMode="External"/><Relationship Id="rId12" Type="http://schemas.openxmlformats.org/officeDocument/2006/relationships/hyperlink" Target="http://shasoft.com/" TargetMode="External"/><Relationship Id="rId2" Type="http://schemas.openxmlformats.org/officeDocument/2006/relationships/hyperlink" Target="http://www.yakla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nktestov.ru/docs/manual/test/title-help.asp" TargetMode="External"/><Relationship Id="rId11" Type="http://schemas.openxmlformats.org/officeDocument/2006/relationships/hyperlink" Target="https://www.storyjumper.com/" TargetMode="External"/><Relationship Id="rId5" Type="http://schemas.openxmlformats.org/officeDocument/2006/relationships/hyperlink" Target="https://uchinovoe.ru/" TargetMode="External"/><Relationship Id="rId15" Type="http://schemas.openxmlformats.org/officeDocument/2006/relationships/audio" Target="../media/audio1.wav"/><Relationship Id="rId10" Type="http://schemas.openxmlformats.org/officeDocument/2006/relationships/hyperlink" Target="https://learningapps.org/" TargetMode="External"/><Relationship Id="rId4" Type="http://schemas.openxmlformats.org/officeDocument/2006/relationships/hyperlink" Target="http://abitu.net/courses" TargetMode="External"/><Relationship Id="rId9" Type="http://schemas.openxmlformats.org/officeDocument/2006/relationships/hyperlink" Target="http://mytest.klyaksa.net/" TargetMode="External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dcommunity.ru/learn/webinar/" TargetMode="External"/><Relationship Id="rId13" Type="http://schemas.openxmlformats.org/officeDocument/2006/relationships/hyperlink" Target="https://uchinovoe.ru/" TargetMode="External"/><Relationship Id="rId3" Type="http://schemas.openxmlformats.org/officeDocument/2006/relationships/hyperlink" Target="http://abitu.net/courses" TargetMode="External"/><Relationship Id="rId7" Type="http://schemas.openxmlformats.org/officeDocument/2006/relationships/hyperlink" Target="https://stepik.org/" TargetMode="External"/><Relationship Id="rId12" Type="http://schemas.openxmlformats.org/officeDocument/2006/relationships/hyperlink" Target="https://universarium.org/" TargetMode="External"/><Relationship Id="rId2" Type="http://schemas.openxmlformats.org/officeDocument/2006/relationships/hyperlink" Target="https://drofa-ventana.ru/metodicheskaja-pomosch/materialy/type-vebin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.edutech.fund/login/index.php" TargetMode="External"/><Relationship Id="rId11" Type="http://schemas.openxmlformats.org/officeDocument/2006/relationships/hyperlink" Target="https://openedu.ru/" TargetMode="External"/><Relationship Id="rId5" Type="http://schemas.openxmlformats.org/officeDocument/2006/relationships/hyperlink" Target="https://smotriuchis.ru/vse-kursy" TargetMode="External"/><Relationship Id="rId10" Type="http://schemas.openxmlformats.org/officeDocument/2006/relationships/hyperlink" Target="http://www.it-pedagog.ru/vebinary" TargetMode="External"/><Relationship Id="rId4" Type="http://schemas.openxmlformats.org/officeDocument/2006/relationships/hyperlink" Target="https://www.intuit.ru/" TargetMode="External"/><Relationship Id="rId9" Type="http://schemas.openxmlformats.org/officeDocument/2006/relationships/hyperlink" Target="https://netology.ru/develop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oisefx.ru/category" TargetMode="External"/><Relationship Id="rId3" Type="http://schemas.openxmlformats.org/officeDocument/2006/relationships/hyperlink" Target="http://convertonlinefree.com/OtherFormatRU.aspx" TargetMode="External"/><Relationship Id="rId7" Type="http://schemas.openxmlformats.org/officeDocument/2006/relationships/hyperlink" Target="https://pixabay.com/" TargetMode="External"/><Relationship Id="rId2" Type="http://schemas.openxmlformats.org/officeDocument/2006/relationships/hyperlink" Target="https://convertio.co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mbob.ru/" TargetMode="External"/><Relationship Id="rId5" Type="http://schemas.openxmlformats.org/officeDocument/2006/relationships/hyperlink" Target="https://www.online-convert.com/ru" TargetMode="External"/><Relationship Id="rId10" Type="http://schemas.openxmlformats.org/officeDocument/2006/relationships/hyperlink" Target="https://zvuki-mp3.com/category/" TargetMode="External"/><Relationship Id="rId4" Type="http://schemas.openxmlformats.org/officeDocument/2006/relationships/hyperlink" Target="https://smallpdf.com/ru/" TargetMode="External"/><Relationship Id="rId9" Type="http://schemas.openxmlformats.org/officeDocument/2006/relationships/hyperlink" Target="https://wav-library.net/sounds-noi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s://i0.wp.com/ain.ua/wp-content/uploads/2012/09/%D0%B4%D0%B8%D1%81%D0%BA.jpg?resize=300%2C200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://topobzor.com/tag/oblak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i2.wp.com/topobzor.com/wp-content/uploads/2013/08/Dropbox-150x150.jpg?resize=150%2C150" TargetMode="External"/><Relationship Id="rId5" Type="http://schemas.openxmlformats.org/officeDocument/2006/relationships/image" Target="../media/image12.jpeg"/><Relationship Id="rId10" Type="http://schemas.openxmlformats.org/officeDocument/2006/relationships/image" Target="http://fornote.net/wp-content/uploads/2016/12/Mail.Ru-Cloud.png" TargetMode="External"/><Relationship Id="rId4" Type="http://schemas.openxmlformats.org/officeDocument/2006/relationships/image" Target="https://i2.wp.com/goodlogo.com/images/logos/google_drive_logo_3963.png?resize=247%2C192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35745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технологий в педагогической деятельности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429264"/>
            <a:ext cx="6400800" cy="7810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Ковалева З.А.,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преподаватель КМиИ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проведения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урока…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6000792"/>
          </a:xfrm>
        </p:spPr>
        <p:txBody>
          <a:bodyPr>
            <a:normAutofit/>
          </a:bodyPr>
          <a:lstStyle/>
          <a:p>
            <a:pPr marL="0" indent="127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Проверка правописания русский язык и иностранные языки:</a:t>
            </a:r>
          </a:p>
          <a:p>
            <a:pPr marL="0" indent="127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http://online.orfo.ru/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Дополнительный материал:</a:t>
            </a:r>
          </a:p>
          <a:p>
            <a:pPr marL="0" indent="127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http://elementy.ru/novosti_nauki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(очень интересный портал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дисциплин);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http://potential.org.ru/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(журнал «Потенциал» посвящен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естественно-научным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дисциплинам. Есть возможность размещения своей статьи);</a:t>
            </a:r>
          </a:p>
          <a:p>
            <a:pPr marL="0" indent="12700" algn="just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http://easyen.ru/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(современный учительский портал. Материал по всем дисциплинам);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http://web.snauka.ru/search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(Электронный научно-практический журнал «Современные научные исследования и инновации. Есть возможность размещения своей статьи);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http://www.diagram.com.ua/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(статьи из научных журналов);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http://padabum.com/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(скачивание электронных книг);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http://www.alleng.ru/edu/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(скачивание электронных книг);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https://drofa-ventana.ru/metodicheskaja-pomosch/predmet-informatika/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(методическая помощь);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http://www.docme.ru/catalog/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(сервис документов по различным областям);</a:t>
            </a:r>
          </a:p>
          <a:p>
            <a:pPr marL="0" indent="1270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http://mosmetod.ru/metodicheskoe-prostranstvo/metodicheskoe-prostranstvo-new.html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(методическое пространство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268931"/>
          </a:xfrm>
        </p:spPr>
        <p:txBody>
          <a:bodyPr>
            <a:normAutofit fontScale="70000" lnSpcReduction="20000"/>
          </a:bodyPr>
          <a:lstStyle/>
          <a:p>
            <a:pPr marL="0" indent="127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Создание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плакатов, карточек:</a:t>
            </a:r>
          </a:p>
          <a:p>
            <a:pPr marL="0" indent="1270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https://bubbl.us/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https://www.mindomo.com/ru</a:t>
            </a:r>
            <a:r>
              <a:rPr lang="ru-RU" u="sng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(условно-бесплатная)</a:t>
            </a:r>
          </a:p>
          <a:p>
            <a:pPr marL="0" indent="12700" algn="just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https://piktochart.com/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270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Easel.ly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https://www.easel.ly/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http://crosswordcreator.homacosoft.com/More.htm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(разработка кроссвордов):</a:t>
            </a:r>
          </a:p>
          <a:p>
            <a:pPr lvl="0" fontAlgn="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http://puzzlecup.com/crossword-ru/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(фабрика кроссвордов);</a:t>
            </a:r>
          </a:p>
          <a:p>
            <a:pPr lvl="0" fontAlgn="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https://quizlet.com/ru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(обучающие игры и карточки);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Создание ресурсов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интерактивная доска:</a:t>
            </a:r>
          </a:p>
          <a:p>
            <a:pPr marL="0" indent="12700"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5"/>
              </a:rPr>
              <a:t>Piktochart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http://www.slideboom.com/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127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Готовые электронные продукты:</a:t>
            </a:r>
          </a:p>
          <a:p>
            <a:pPr marL="0" indent="1270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http://900igr.net/kartinki/informatika/Ispolzovanie-IKT-na-urokakh/029-Obrazovatelnye-resursy-seti-Internet.html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(готовые презентации);</a:t>
            </a:r>
          </a:p>
          <a:p>
            <a:pPr marL="0" indent="1270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http://easyen.ru/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(современный учительский портал);</a:t>
            </a:r>
          </a:p>
          <a:p>
            <a:pPr marL="0" indent="1270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https://kopilkaurokov.ru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(копилка уроков)</a:t>
            </a:r>
          </a:p>
          <a:p>
            <a:pPr marL="0" indent="12700">
              <a:buNone/>
            </a:pPr>
            <a:endParaRPr lang="ru-RU" dirty="0"/>
          </a:p>
        </p:txBody>
      </p:sp>
      <p:sp>
        <p:nvSpPr>
          <p:cNvPr id="4" name="Пятиугольник 3">
            <a:hlinkClick r:id="rId14" action="ppaction://hlinksldjump">
              <a:snd r:embed="rId15" name="звуки-клавы.wav"/>
            </a:hlinkClick>
          </p:cNvPr>
          <p:cNvSpPr/>
          <p:nvPr/>
        </p:nvSpPr>
        <p:spPr>
          <a:xfrm>
            <a:off x="8072462" y="5715016"/>
            <a:ext cx="714380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Обучение и контроль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rmAutofit fontScale="92500" lnSpcReduction="10000"/>
          </a:bodyPr>
          <a:lstStyle/>
          <a:p>
            <a:pPr marL="0" indent="1270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Обучающие ресурсы:</a:t>
            </a:r>
          </a:p>
          <a:p>
            <a:pPr marL="0" indent="1270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http://www.yaklass.ru/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(образовательный проекты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Сколково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http://obuchonok.ru/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(обучающие программы и исследовательские работы учащихся);</a:t>
            </a:r>
          </a:p>
          <a:p>
            <a:pPr marL="0" indent="1270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http://abitu.net/courses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(обучающие курсы от МФТИ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https://foxford.ru/teacher-dashboard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(обучающие курсы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Создание и реализация проведения тестирования: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http://www.banktestov.ru/docs/manual/test/title-help.asp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(Большой банк готовых тестов на самые разные темы, а также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веб-сервис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создания своих проверочных работ. Созданные тесты будут доступны всем, можно отслеживать результаты по каждому прошедшему их ученику);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http://www.make-test.ru/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(каждый преподаватель создаёт свои группы учеников и даёт доступ к тестам только им. Можно создавать тестовые задания любого вида и сложности (в том числе с картинками), в любом количестве, возможность самостоятельно создавать банк тестируемых, можно задать собственный алгоритм анализа результатов);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https://ege.sdamgia.ru/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(решу ЕГЭ, ОГЭ. Можно создавать класс тестируемых, назначать задания);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http://mytest.klyaksa.net/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(ресурс содержания программы для тестирования во время урока);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https://learningapps.org/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(преподаватель может создавать класс учеников. Можно создавать тестовые задания любого вида и сложности (в том числе с картинками);</a:t>
            </a:r>
          </a:p>
          <a:p>
            <a:pPr marL="0" indent="127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Создание электронных книг;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https://www.storyjumper.com/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http://shasoft.com/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(компилятор для создания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эл.книги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http://www.ebookmaestro.com/ru/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(компилятор для создания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эл.книги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>
            <a:hlinkClick r:id="rId14" action="ppaction://hlinksldjump">
              <a:snd r:embed="rId15" name="звуки-клавы.wav"/>
            </a:hlinkClick>
          </p:cNvPr>
          <p:cNvSpPr/>
          <p:nvPr/>
        </p:nvSpPr>
        <p:spPr>
          <a:xfrm>
            <a:off x="7643834" y="5715016"/>
            <a:ext cx="714380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критерии при выборе дистанционных курсов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57784"/>
          </a:xfrm>
        </p:spPr>
        <p:txBody>
          <a:bodyPr>
            <a:normAutofit/>
          </a:bodyPr>
          <a:lstStyle/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Платный/бесплатный;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язык;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Качество разработки курсов;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 (запуск с различных приложений и платформ);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Удобство интерфейса;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Широкий спектр направления курсов;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Получение сертификата об окончании;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Квалификация лекторов;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контингента обучающихся;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создания своих курсов;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общения с другими обучающимися;</a:t>
            </a:r>
          </a:p>
          <a:p>
            <a:pPr marL="0" indent="127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Подводные камни (объявление об оплате после обучения, предъявление условий после регистрации).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Повышение квалификации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https://drofa-ventana.ru/metodicheskaja-pomosch/materialy/type-vebinar/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http://abitu.net/courses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(обучающие курсы от МФТИ);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https://www.intuit.ru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(НОУ ИНТУИТ);</a:t>
            </a:r>
          </a:p>
          <a:p>
            <a:pPr marL="0" indent="1270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https://smotriuchis.ru/vse-kursy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(обучающие курсы по разным направлениям)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http://school.edutech.fund/login/index.php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(система дистанционного обучения);</a:t>
            </a:r>
          </a:p>
          <a:p>
            <a:pPr marL="0" lvl="0" indent="1270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https://stepik.org/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(обучающий портал);</a:t>
            </a:r>
          </a:p>
          <a:p>
            <a:pPr marL="0" lv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http://edcommunity.ru/learn/webinar/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(обучающие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https://netology.ru/development/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видеокурсы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http://www.it-pedagog.ru/vebinary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(электронные уроки,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https://openedu.ru/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(обучающие курсы. Разработчики - ВУЗы);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https://universarium.org/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(курсы по профориентации);</a:t>
            </a:r>
          </a:p>
          <a:p>
            <a:pPr marL="0" indent="127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https://uchinovoe.ru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(курсы по различным направлениям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12700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https://foxford.ru/teacher-dashboard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  <a:hlinkClick r:id="rId13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(обучающие курсы)</a:t>
            </a:r>
            <a:endParaRPr lang="ru-RU" sz="2100" dirty="0" smtClean="0">
              <a:latin typeface="Times New Roman" pitchFamily="18" charset="0"/>
              <a:cs typeface="Times New Roman" pitchFamily="18" charset="0"/>
              <a:hlinkClick r:id="rId13"/>
            </a:endParaRPr>
          </a:p>
          <a:p>
            <a:pPr marL="0" indent="12700">
              <a:buNone/>
            </a:pPr>
            <a:endParaRPr lang="ru-RU" sz="1600" dirty="0" smtClean="0"/>
          </a:p>
          <a:p>
            <a:pPr marL="0" lvl="0" indent="12700">
              <a:buNone/>
            </a:pPr>
            <a:endParaRPr lang="ru-RU" sz="1600" dirty="0" smtClean="0"/>
          </a:p>
          <a:p>
            <a:pPr marL="0" lvl="0" indent="12700">
              <a:buNone/>
            </a:pPr>
            <a:endParaRPr lang="ru-RU" sz="1600" dirty="0" smtClean="0"/>
          </a:p>
          <a:p>
            <a:pPr marL="0" indent="1270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ьютер\YandexDisk\Скриншоты\2018-01-21_19-19-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450041" cy="1995484"/>
          </a:xfrm>
          <a:prstGeom prst="rect">
            <a:avLst/>
          </a:prstGeom>
          <a:noFill/>
        </p:spPr>
      </p:pic>
      <p:pic>
        <p:nvPicPr>
          <p:cNvPr id="1027" name="Picture 3" descr="2018-01-19_21-12-40"/>
          <p:cNvPicPr>
            <a:picLocks noChangeAspect="1" noChangeArrowheads="1"/>
          </p:cNvPicPr>
          <p:nvPr/>
        </p:nvPicPr>
        <p:blipFill>
          <a:blip r:embed="rId3"/>
          <a:srcRect b="26981"/>
          <a:stretch>
            <a:fillRect/>
          </a:stretch>
        </p:blipFill>
        <p:spPr bwMode="auto">
          <a:xfrm>
            <a:off x="214282" y="1000108"/>
            <a:ext cx="4465681" cy="188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Компьютер\YandexDisk\Скриншоты\2018-01-21_19-44-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7353309" cy="2649269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5" action="ppaction://hlinksldjump">
              <a:snd r:embed="rId6" name="звуки-клавы.wav"/>
            </a:hlinkClick>
          </p:cNvPr>
          <p:cNvSpPr/>
          <p:nvPr/>
        </p:nvSpPr>
        <p:spPr>
          <a:xfrm>
            <a:off x="7929586" y="5857892"/>
            <a:ext cx="714380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500034" y="1785926"/>
            <a:ext cx="8215338" cy="2008823"/>
          </a:xfrm>
          <a:prstGeom prst="trapezoid">
            <a:avLst>
              <a:gd name="adj" fmla="val 79590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Содержание: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928670"/>
            <a:ext cx="8435975" cy="5711825"/>
            <a:chOff x="285720" y="928670"/>
            <a:chExt cx="8435975" cy="5711825"/>
          </a:xfrm>
        </p:grpSpPr>
        <p:pic>
          <p:nvPicPr>
            <p:cNvPr id="1026" name="Picture 2" descr="C:\Documents and Settings\Компьютер\Рабочий стол\икт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928670"/>
              <a:ext cx="8435975" cy="5711825"/>
            </a:xfrm>
            <a:prstGeom prst="rect">
              <a:avLst/>
            </a:prstGeom>
            <a:noFill/>
          </p:spPr>
        </p:pic>
        <p:grpSp>
          <p:nvGrpSpPr>
            <p:cNvPr id="14" name="Группа 13"/>
            <p:cNvGrpSpPr/>
            <p:nvPr/>
          </p:nvGrpSpPr>
          <p:grpSpPr>
            <a:xfrm>
              <a:off x="2143108" y="1035827"/>
              <a:ext cx="4714908" cy="4464875"/>
              <a:chOff x="2143108" y="1035827"/>
              <a:chExt cx="4714908" cy="4464875"/>
            </a:xfrm>
          </p:grpSpPr>
          <p:sp>
            <p:nvSpPr>
              <p:cNvPr id="8" name="Пятиугольник 7">
                <a:hlinkClick r:id="rId3" action="ppaction://hlinksldjump">
                  <a:snd r:embed="rId4" name="звуки-клавы.wav"/>
                </a:hlinkClick>
              </p:cNvPr>
              <p:cNvSpPr/>
              <p:nvPr/>
            </p:nvSpPr>
            <p:spPr>
              <a:xfrm rot="5400000">
                <a:off x="4250529" y="1071546"/>
                <a:ext cx="428628" cy="35719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ятиугольник 8">
                <a:hlinkClick r:id="rId5" action="ppaction://hlinksldjump">
                  <a:snd r:embed="rId4" name="звуки-клавы.wav"/>
                </a:hlinkClick>
              </p:cNvPr>
              <p:cNvSpPr/>
              <p:nvPr/>
            </p:nvSpPr>
            <p:spPr>
              <a:xfrm rot="5400000">
                <a:off x="2107389" y="2607463"/>
                <a:ext cx="428628" cy="35719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ятиугольник 9">
                <a:hlinkClick r:id="" action="ppaction://hlinkshowjump?jump=nextslide">
                  <a:snd r:embed="rId4" name="звуки-клавы.wav"/>
                </a:hlinkClick>
              </p:cNvPr>
              <p:cNvSpPr/>
              <p:nvPr/>
            </p:nvSpPr>
            <p:spPr>
              <a:xfrm rot="5400000">
                <a:off x="6465107" y="2607463"/>
                <a:ext cx="428628" cy="35719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ятиугольник 10">
                <a:hlinkClick r:id="rId6" action="ppaction://hlinksldjump">
                  <a:snd r:embed="rId4" name="звуки-клавы.wav"/>
                </a:hlinkClick>
              </p:cNvPr>
              <p:cNvSpPr/>
              <p:nvPr/>
            </p:nvSpPr>
            <p:spPr>
              <a:xfrm rot="5400000">
                <a:off x="2964645" y="5107793"/>
                <a:ext cx="428628" cy="35719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ятиугольник 11">
                <a:hlinkClick r:id="rId7" action="ppaction://hlinksldjump">
                  <a:snd r:embed="rId4" name="звуки-клавы.wav"/>
                </a:hlinkClick>
              </p:cNvPr>
              <p:cNvSpPr/>
              <p:nvPr/>
            </p:nvSpPr>
            <p:spPr>
              <a:xfrm rot="5400000">
                <a:off x="5607851" y="5107793"/>
                <a:ext cx="428628" cy="35719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документации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 fontScale="70000" lnSpcReduction="20000"/>
          </a:bodyPr>
          <a:lstStyle/>
          <a:p>
            <a:pPr marL="3175" indent="-31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Проблемы, возникающие при работе с документацией: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Конвертирование файлов в необходимый формат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15875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https://convertio.co/ru/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(конвертер звуковых файлов, архивов, презентаций, шрифтов, электронных книг, распознавание текстов);</a:t>
            </a:r>
          </a:p>
          <a:p>
            <a:pPr marL="0" indent="15875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http://convertonlinefree.com/OtherFormatRU.aspx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(конвертирование графических, текстовых файлов, сканированных документов: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DJVU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электронных версий книг в виде XML-документов);</a:t>
            </a:r>
          </a:p>
          <a:p>
            <a:pPr marL="0" indent="15875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https://smallpdf.com/ru/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(объединение несколько файлов в один);</a:t>
            </a:r>
          </a:p>
          <a:p>
            <a:pPr marL="0" indent="15875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https://www.online-convert.com/ru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(конвектор файлов)</a:t>
            </a:r>
          </a:p>
          <a:p>
            <a:pPr marL="514350" indent="-514350" algn="just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Поиск картинок и звуков: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http://boombob.ru/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(коллекция  картинок);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https://pixabay.com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(фото, иллюстрации, видео);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http://noisefx.ru/category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(коллекция звуков)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https://wav-library.net/sounds-noises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(коллекция звуков)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https://zvuki-mp3.com/category/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(коллекция звуков);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	Скачивание с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ВК, Одноклассники и др. соц. сетей</a:t>
            </a:r>
          </a:p>
          <a:p>
            <a:pPr marL="514350" indent="-514350" algn="just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http://ru.savefrom.net/</a:t>
            </a:r>
          </a:p>
          <a:p>
            <a:pPr marL="514350" indent="-51435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Обработка изображений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marL="514350" indent="-514350" algn="just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https://pixlr.com/editor/</a:t>
            </a:r>
            <a:endParaRPr lang="ru-RU" sz="2400" u="sng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marL="514350" indent="-51435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переводчик:</a:t>
            </a:r>
          </a:p>
          <a:p>
            <a:pPr marL="514350" indent="-514350" algn="just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https://translate.google.ru/</a:t>
            </a:r>
            <a:endParaRPr lang="ru-RU" sz="2400" u="sng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marL="514350" indent="-514350" algn="just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ьютер\YandexDisk\Скриншоты\2018-01-21_12-03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542557" cy="2019295"/>
          </a:xfrm>
          <a:prstGeom prst="rect">
            <a:avLst/>
          </a:prstGeom>
          <a:noFill/>
        </p:spPr>
      </p:pic>
      <p:pic>
        <p:nvPicPr>
          <p:cNvPr id="2051" name="Picture 3" descr="C:\Documents and Settings\Компьютер\YandexDisk\Скриншоты\2018-01-21_12-10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929354" cy="1742624"/>
          </a:xfrm>
          <a:prstGeom prst="rect">
            <a:avLst/>
          </a:prstGeom>
          <a:noFill/>
        </p:spPr>
      </p:pic>
      <p:pic>
        <p:nvPicPr>
          <p:cNvPr id="2052" name="Picture 4" descr="C:\Documents and Settings\Компьютер\YandexDisk\Скриншоты\2018-01-21_12-11-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5857916" cy="2195970"/>
          </a:xfrm>
          <a:prstGeom prst="rect">
            <a:avLst/>
          </a:prstGeom>
          <a:noFill/>
        </p:spPr>
      </p:pic>
      <p:pic>
        <p:nvPicPr>
          <p:cNvPr id="2053" name="Picture 5" descr="C:\Documents and Settings\Компьютер\YandexDisk\Скриншоты\2018-01-21_12-14-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66409"/>
            <a:ext cx="4190770" cy="2262459"/>
          </a:xfrm>
          <a:prstGeom prst="rect">
            <a:avLst/>
          </a:prstGeom>
          <a:noFill/>
        </p:spPr>
      </p:pic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>
            <a:off x="7715272" y="6143644"/>
            <a:ext cx="857256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Сохранение и обмен файлами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857916"/>
          </a:xfrm>
        </p:spPr>
        <p:txBody>
          <a:bodyPr>
            <a:noAutofit/>
          </a:bodyPr>
          <a:lstStyle/>
          <a:p>
            <a:pPr marL="3175" indent="11113" algn="just">
              <a:buNone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Облачные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 (вычисления) – это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 распределенной обработки данных, в которой компьютерные ресурсы и мощности предоставляются пользователю как Интернет-сервис.</a:t>
            </a:r>
          </a:p>
          <a:p>
            <a:pPr marL="3175" indent="11113" algn="just">
              <a:buNone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Типы облачных технологий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900" lvl="0" indent="-77788"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Частное облако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— инфраструктура, предназначенная для использования одной организацией, включающей несколько потребителей (например, подразделений одной организации). Частное облако может находиться в собственности, управлении и эксплуатации как самой организации, так и третьей стороны (или какой-либо их комбинации), и она может физически существовать как внутри так и вне юрисдикции владельца.</a:t>
            </a:r>
          </a:p>
          <a:p>
            <a:pPr marL="88900" lvl="0" indent="-77788"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Публичное облако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— инфраструктура, предназначенная для свободного использования широкой публикой. Публичное облако может находиться в собственности, управлении и эксплуатации коммерческих, научных и правительственных организаций (или какой-либо их комбинации). Публичное облако физически существует в юрисдикции владельца — поставщика услуг.</a:t>
            </a:r>
          </a:p>
          <a:p>
            <a:pPr marL="88900" lvl="0" indent="-77788"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Гибридное облако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— это комбинация из двух или более различных облачных инфраструктур (частных, публичных), остающихся уникальными объектами, но связанных между собой стандартизованными или частными технологиями передачи данных и приложений (например, кратковременное использование ресурсов публичных облаков для балансировки нагрузки между облаками).</a:t>
            </a:r>
          </a:p>
          <a:p>
            <a:pPr marL="88900" lvl="0" indent="-77788"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Общественное облако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— вид инфраструктуры, предназначенный для использования конкретным сообществом потребителей из организаций, имеющих общие задачи. Общественное облако может находиться в кооперативной (совместной) собственности, управлении и эксплуатации одной или более из организаций сообщества или третьей стороны (или какой-либо их комбинации), и она может физически существовать как внутри так и вне юрисдикции владельца. </a:t>
            </a:r>
          </a:p>
          <a:p>
            <a:pPr marL="88900" lvl="0" indent="-77788" algn="ctr">
              <a:buNone/>
            </a:pPr>
            <a:r>
              <a:rPr lang="ru-RU" sz="1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факту: границы между всеми этими типами вычислений размыты!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Компьютер\YandexDisk\Скриншоты\2018-01-21_13-46-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857232"/>
            <a:ext cx="1446649" cy="3162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облачных технологий в личных целях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/>
          <a:lstStyle/>
          <a:p>
            <a:pPr marL="1588" indent="127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хранения файлов в структурированном виде;</a:t>
            </a:r>
          </a:p>
          <a:p>
            <a:pPr marL="1588" indent="127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обмена информацией (общий доступ);</a:t>
            </a:r>
          </a:p>
          <a:p>
            <a:pPr marL="1588" indent="127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быстрой загрузки и сохранения файлов с электронных ресурсов;</a:t>
            </a:r>
          </a:p>
          <a:p>
            <a:pPr marL="1588" indent="127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обработки скриншот;</a:t>
            </a:r>
          </a:p>
          <a:p>
            <a:pPr marL="1588" indent="127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проведения опроса;</a:t>
            </a:r>
          </a:p>
          <a:p>
            <a:pPr marL="1588" indent="127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совместного создания электронного документа и т.д.</a:t>
            </a:r>
          </a:p>
          <a:p>
            <a:pPr marL="1588" indent="127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>
              <a:buNone/>
            </a:pPr>
            <a:endParaRPr lang="ru-RU" dirty="0"/>
          </a:p>
        </p:txBody>
      </p:sp>
      <p:pic>
        <p:nvPicPr>
          <p:cNvPr id="5" name="Picture 3" descr="C:\Documents and Settings\Компьютер\YandexDisk\Скриншоты\2018-01-21_13-06-30.png"/>
          <p:cNvPicPr>
            <a:picLocks noChangeAspect="1" noChangeArrowheads="1"/>
          </p:cNvPicPr>
          <p:nvPr/>
        </p:nvPicPr>
        <p:blipFill>
          <a:blip r:embed="rId3"/>
          <a:srcRect r="24885"/>
          <a:stretch>
            <a:fillRect/>
          </a:stretch>
        </p:blipFill>
        <p:spPr bwMode="auto">
          <a:xfrm>
            <a:off x="285721" y="3500439"/>
            <a:ext cx="2965600" cy="1857388"/>
          </a:xfrm>
          <a:prstGeom prst="rect">
            <a:avLst/>
          </a:prstGeom>
          <a:noFill/>
        </p:spPr>
      </p:pic>
      <p:pic>
        <p:nvPicPr>
          <p:cNvPr id="3075" name="Picture 3" descr="C:\Documents and Settings\Компьютер\YandexDisk\Скриншоты\2018-01-21_13-23-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876"/>
            <a:ext cx="3317461" cy="2711091"/>
          </a:xfrm>
          <a:prstGeom prst="rect">
            <a:avLst/>
          </a:prstGeom>
          <a:noFill/>
        </p:spPr>
      </p:pic>
      <p:pic>
        <p:nvPicPr>
          <p:cNvPr id="3076" name="Picture 4" descr="C:\Documents and Settings\Компьютер\YandexDisk\Скриншоты\2018-01-21_13-29-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857760"/>
            <a:ext cx="3354370" cy="188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Примеры использования облачных технологий в образовании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864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дневники и журналы, личные кабинеты для учеников и преподавателей, интерактивная приемная и др.;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форумы, где ученики могут осуществлять обмен информацией;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информации, где ученики могут решать определенные учебные задачи даже в отсутствии педагога или под его руководством.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этого можно использовать: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компьютерные программы;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учебники;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диагностические, тестовые и обучающие системы;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прикладные и инструментальные программные средства;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лабораторные комплексы;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на базе мультимедиа-технологии;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телекоммуникационные системы (например, электронную почту, телеконференции;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библиотеки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Наиболее популярные облачные хранилища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142984"/>
          <a:ext cx="8286807" cy="5555539"/>
        </p:xfrm>
        <a:graphic>
          <a:graphicData uri="http://schemas.openxmlformats.org/drawingml/2006/table">
            <a:tbl>
              <a:tblPr/>
              <a:tblGrid>
                <a:gridCol w="1749446"/>
                <a:gridCol w="2166132"/>
                <a:gridCol w="2710846"/>
                <a:gridCol w="1660383"/>
              </a:tblGrid>
              <a:tr h="412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4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Название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4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Логотип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4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Основные возможности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400" b="1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Бесплатный объем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Google</a:t>
                      </a: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 Диск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endParaRPr lang="ru-RU" sz="800">
                        <a:solidFill>
                          <a:srgbClr val="222222"/>
                        </a:solidFill>
                        <a:latin typeface="Segoe UI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Позволяет пользователям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хранить свои данные на серверах в </a:t>
                      </a:r>
                      <a:r>
                        <a:rPr lang="ru-RU" sz="1100" i="1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облачные хранилища данных"/>
                        </a:rPr>
                        <a:t>облаке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и делиться ими с другими пользователями в интернете. В сервисе можно хранить не только документы, но и фотографии, музыку, видео и многие другие файлы – всего 30 типов. Создавать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 документы.</a:t>
                      </a:r>
                    </a:p>
                  </a:txBody>
                  <a:tcPr marL="36576" marR="3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15 Гбайт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Dropbox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Облачное хранилище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данных, позволяющее пользователям хранить свои данные на серверах в </a:t>
                      </a:r>
                      <a:r>
                        <a:rPr lang="ru-RU" sz="1100" i="1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облачные хранилища данных"/>
                        </a:rPr>
                        <a:t>облаке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 и разделять их с другими пользователями в интернете. Создавать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 документы.</a:t>
                      </a:r>
                    </a:p>
                  </a:txBody>
                  <a:tcPr marL="36576" marR="3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 Гб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Яндекс.Диск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endParaRPr lang="ru-RU" sz="800">
                        <a:solidFill>
                          <a:srgbClr val="222222"/>
                        </a:solidFill>
                        <a:latin typeface="Segoe UI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Российский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облачный сервис от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Яндекс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, позволяющий пользователям хранить свои данные на серверах в облаке и передавать их другим пользователям в интернете. Создавать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 документы. может выступать в качестве службы облачного сервиса, интегрируясь в офисный пакет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Microsoft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Office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, а также есть возможность автоматической загрузки фото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видеофайлов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с цифровых камер и внешних носителей информации.</a:t>
                      </a:r>
                    </a:p>
                  </a:txBody>
                  <a:tcPr marL="36576" marR="3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10 Гб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Облако@mail.ru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Российский облачный сервис, позволяющий пользователям хранить свои данные на серверах в облаке и передавать их другим пользователям в интернете. Создавать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. документы.</a:t>
                      </a:r>
                    </a:p>
                  </a:txBody>
                  <a:tcPr marL="36576" marR="3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8 Гб (в зависимости от времени акций)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7" name="Picture 11" descr="облачные хранилища данных"/>
          <p:cNvPicPr>
            <a:picLocks noChangeAspect="1" noChangeArrowheads="1"/>
          </p:cNvPicPr>
          <p:nvPr/>
        </p:nvPicPr>
        <p:blipFill>
          <a:blip r:embed="rId3" r:link="rId4"/>
          <a:srcRect l="14767" r="22105" b="31979"/>
          <a:stretch>
            <a:fillRect/>
          </a:stretch>
        </p:blipFill>
        <p:spPr bwMode="auto">
          <a:xfrm>
            <a:off x="2500298" y="1571612"/>
            <a:ext cx="914400" cy="762000"/>
          </a:xfrm>
          <a:prstGeom prst="rect">
            <a:avLst/>
          </a:prstGeom>
          <a:noFill/>
        </p:spPr>
      </p:pic>
      <p:pic>
        <p:nvPicPr>
          <p:cNvPr id="4106" name="Picture 10" descr="облачные хранилища"/>
          <p:cNvPicPr>
            <a:picLocks noChangeAspect="1" noChangeArrowheads="1"/>
          </p:cNvPicPr>
          <p:nvPr/>
        </p:nvPicPr>
        <p:blipFill>
          <a:blip r:embed="rId5" r:link="rId6"/>
          <a:srcRect b="20267"/>
          <a:stretch>
            <a:fillRect/>
          </a:stretch>
        </p:blipFill>
        <p:spPr bwMode="auto">
          <a:xfrm>
            <a:off x="2428860" y="2786058"/>
            <a:ext cx="1160858" cy="928686"/>
          </a:xfrm>
          <a:prstGeom prst="rect">
            <a:avLst/>
          </a:prstGeom>
          <a:noFill/>
        </p:spPr>
      </p:pic>
      <p:pic>
        <p:nvPicPr>
          <p:cNvPr id="4105" name="Picture 9" descr="облачные хранилища данных"/>
          <p:cNvPicPr>
            <a:picLocks noChangeAspect="1" noChangeArrowheads="1"/>
          </p:cNvPicPr>
          <p:nvPr/>
        </p:nvPicPr>
        <p:blipFill>
          <a:blip r:embed="rId7" r:link="rId8"/>
          <a:srcRect l="8151" t="8272" r="39867" b="40199"/>
          <a:stretch>
            <a:fillRect/>
          </a:stretch>
        </p:blipFill>
        <p:spPr bwMode="auto">
          <a:xfrm>
            <a:off x="2357422" y="4286256"/>
            <a:ext cx="1485900" cy="981075"/>
          </a:xfrm>
          <a:prstGeom prst="rect">
            <a:avLst/>
          </a:prstGeom>
          <a:noFill/>
        </p:spPr>
      </p:pic>
      <p:pic>
        <p:nvPicPr>
          <p:cNvPr id="4104" name="Picture 8" descr="http://fornote.net/wp-content/uploads/2016/12/Mail.Ru-Cloud.png"/>
          <p:cNvPicPr>
            <a:picLocks noChangeAspect="1" noChangeArrowheads="1"/>
          </p:cNvPicPr>
          <p:nvPr/>
        </p:nvPicPr>
        <p:blipFill>
          <a:blip r:embed="rId9" r:link="rId10" cstate="print"/>
          <a:srcRect l="23663" r="20644"/>
          <a:stretch>
            <a:fillRect/>
          </a:stretch>
        </p:blipFill>
        <p:spPr bwMode="auto">
          <a:xfrm>
            <a:off x="2571736" y="5643578"/>
            <a:ext cx="105727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Преимущества и недостатки облачных технологий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47500" lnSpcReduction="20000"/>
          </a:bodyPr>
          <a:lstStyle/>
          <a:p>
            <a:pPr marL="3175" indent="-3175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Преимущества облачных вычислений</a:t>
            </a:r>
          </a:p>
          <a:p>
            <a:pPr marL="158750" lvl="0" indent="-158750" algn="just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Пользователь оплачивает услугу только тогда когда она ему необходима, и он платит только за то, что использует.</a:t>
            </a:r>
          </a:p>
          <a:p>
            <a:pPr marL="158750" lvl="0" indent="-158750" algn="just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Облачные технологии позволяют экономить на приобретении, поддержке, модернизации ПО и оборудования.</a:t>
            </a:r>
          </a:p>
          <a:p>
            <a:pPr marL="158750" lvl="0" indent="-158750" algn="just">
              <a:buFont typeface="+mj-lt"/>
              <a:buAutoNum type="arabicPeriod"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Маcштабируемость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отказоустойчивость и безопасность ― автоматическое выделение и освобождение необходимых ресурсов в зависимости от потребностей приложения. Техническое обслуживание, обновление ПО производит провайдер услуг.</a:t>
            </a:r>
          </a:p>
          <a:p>
            <a:pPr marL="158750" lvl="0" indent="-158750" algn="just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Удаленный доступ к данным в облаке ― работать можно из любой точки на планете, где есть доступ в сеть Интернет.</a:t>
            </a:r>
          </a:p>
          <a:p>
            <a:pPr marL="3175" indent="-3175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Недостатки облачных вычислений</a:t>
            </a:r>
          </a:p>
          <a:p>
            <a:pPr marL="158750" indent="-158750" algn="just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Пользователь не являетесь владельцем и не имеет доступа к внутренней облачной инфраструктуре. Сохранность пользовательских данных сильно зависит от компании провайдера.</a:t>
            </a:r>
          </a:p>
          <a:p>
            <a:pPr marL="158750" indent="-158750" algn="just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 все данные можно доверить провайдеру в Интернете не только для хранения, но даже для обработки</a:t>
            </a:r>
          </a:p>
          <a:p>
            <a:pPr marL="158750" indent="-158750" algn="just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 каждое приложение позволяет сохранить на другие хранители (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флешку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диск), промежуточные этапы обработки информации, а также конечный результат работы, онлайновые результаты удобны не всегда</a:t>
            </a:r>
          </a:p>
          <a:p>
            <a:pPr marL="158750" indent="-158750" algn="just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Есть риск крушения сервера.</a:t>
            </a:r>
          </a:p>
          <a:p>
            <a:pPr marL="158750" indent="-158750" algn="just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Доверяя свои данные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он-лайн-сервису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теряется контроль над ними.</a:t>
            </a:r>
          </a:p>
        </p:txBody>
      </p:sp>
      <p:sp>
        <p:nvSpPr>
          <p:cNvPr id="5" name="Пятиугольник 4">
            <a:hlinkClick r:id="rId2" action="ppaction://hlinksldjump">
              <a:snd r:embed="rId3" name="звуки-клавы.wav"/>
            </a:hlinkClick>
          </p:cNvPr>
          <p:cNvSpPr/>
          <p:nvPr/>
        </p:nvSpPr>
        <p:spPr>
          <a:xfrm>
            <a:off x="7858148" y="6143644"/>
            <a:ext cx="714380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970</Words>
  <PresentationFormat>Экран (4:3)</PresentationFormat>
  <Paragraphs>164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Использование ИКТ технологий в педагогической деятельности</vt:lpstr>
      <vt:lpstr>Содержание:</vt:lpstr>
      <vt:lpstr>Подготовка документации</vt:lpstr>
      <vt:lpstr>Слайд 4</vt:lpstr>
      <vt:lpstr>Сохранение и обмен файлами</vt:lpstr>
      <vt:lpstr>Примеры использования облачных технологий в личных целях</vt:lpstr>
      <vt:lpstr>Примеры использования облачных технологий в образовании</vt:lpstr>
      <vt:lpstr>Наиболее популярные облачные хранилища</vt:lpstr>
      <vt:lpstr>Преимущества и недостатки облачных технологий</vt:lpstr>
      <vt:lpstr>Для проведения урока…</vt:lpstr>
      <vt:lpstr>продолжение</vt:lpstr>
      <vt:lpstr>Обучение и контроль</vt:lpstr>
      <vt:lpstr>Основные критерии при выборе дистанционных курсов</vt:lpstr>
      <vt:lpstr>Повышение квалификации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66</cp:revision>
  <dcterms:modified xsi:type="dcterms:W3CDTF">2018-01-24T08:28:27Z</dcterms:modified>
</cp:coreProperties>
</file>